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357" r:id="rId76"/>
    <p:sldId id="34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428" r:id="rId101"/>
    <p:sldId id="429" r:id="rId102"/>
    <p:sldId id="430" r:id="rId103"/>
    <p:sldId id="431" r:id="rId104"/>
    <p:sldId id="432" r:id="rId105"/>
    <p:sldId id="434" r:id="rId106"/>
    <p:sldId id="433" r:id="rId107"/>
    <p:sldId id="435" r:id="rId108"/>
    <p:sldId id="436" r:id="rId109"/>
    <p:sldId id="437" r:id="rId110"/>
    <p:sldId id="438" r:id="rId111"/>
    <p:sldId id="439" r:id="rId112"/>
    <p:sldId id="440" r:id="rId113"/>
    <p:sldId id="404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  <p:sldId id="452" r:id="rId125"/>
    <p:sldId id="453" r:id="rId126"/>
    <p:sldId id="454" r:id="rId127"/>
    <p:sldId id="455" r:id="rId128"/>
    <p:sldId id="456" r:id="rId129"/>
    <p:sldId id="457" r:id="rId130"/>
    <p:sldId id="458" r:id="rId131"/>
    <p:sldId id="459" r:id="rId132"/>
    <p:sldId id="460" r:id="rId133"/>
    <p:sldId id="461" r:id="rId134"/>
    <p:sldId id="462" r:id="rId135"/>
    <p:sldId id="463" r:id="rId136"/>
    <p:sldId id="464" r:id="rId137"/>
    <p:sldId id="465" r:id="rId138"/>
    <p:sldId id="466" r:id="rId139"/>
    <p:sldId id="467" r:id="rId140"/>
    <p:sldId id="468" r:id="rId141"/>
    <p:sldId id="469" r:id="rId142"/>
    <p:sldId id="470" r:id="rId143"/>
    <p:sldId id="471" r:id="rId144"/>
    <p:sldId id="472" r:id="rId145"/>
    <p:sldId id="441" r:id="rId1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4" autoAdjust="0"/>
    <p:restoredTop sz="94660"/>
  </p:normalViewPr>
  <p:slideViewPr>
    <p:cSldViewPr snapToGrid="0">
      <p:cViewPr>
        <p:scale>
          <a:sx n="66" d="100"/>
          <a:sy n="66" d="100"/>
        </p:scale>
        <p:origin x="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Estrategias informadas</a:t>
            </a:r>
          </a:p>
          <a:p>
            <a:pPr lvl="1"/>
            <a:r>
              <a:rPr lang="es-PA" dirty="0" smtClean="0"/>
              <a:t>Soluciones más eficientes</a:t>
            </a:r>
          </a:p>
          <a:p>
            <a:r>
              <a:rPr lang="es-PA" dirty="0" smtClean="0"/>
              <a:t>Búsqueda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Derivada de </a:t>
            </a:r>
            <a:r>
              <a:rPr lang="es-PA" dirty="0" err="1" smtClean="0"/>
              <a:t>Tree-Search</a:t>
            </a:r>
            <a:r>
              <a:rPr lang="es-PA" dirty="0" smtClean="0"/>
              <a:t> y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i="1" dirty="0" smtClean="0"/>
              <a:t>Construye cada nodo</a:t>
            </a:r>
            <a:r>
              <a:rPr lang="es-PA" dirty="0" smtClean="0"/>
              <a:t> basado en una </a:t>
            </a:r>
            <a:r>
              <a:rPr lang="es-PA" i="1" dirty="0" smtClean="0"/>
              <a:t>función de evaluación</a:t>
            </a:r>
          </a:p>
          <a:p>
            <a:pPr lvl="1"/>
            <a:r>
              <a:rPr lang="es-PA" i="1" dirty="0" smtClean="0"/>
              <a:t>h(n) = costo estimado del camino menos costoso del estado ‘s’ al nodo ‘n’</a:t>
            </a:r>
          </a:p>
          <a:p>
            <a:pPr lvl="1"/>
            <a:r>
              <a:rPr lang="es-PA" i="1" dirty="0" smtClean="0"/>
              <a:t>El objetivo tiene h(n) = 0</a:t>
            </a:r>
          </a:p>
          <a:p>
            <a:pPr lvl="1"/>
            <a:endParaRPr lang="es-PA" i="1" dirty="0" smtClean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Greedy</a:t>
            </a:r>
            <a:r>
              <a:rPr lang="es-PA" dirty="0" smtClean="0"/>
              <a:t>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Expande rápidamente a la solución</a:t>
            </a:r>
          </a:p>
          <a:p>
            <a:pPr lvl="1"/>
            <a:r>
              <a:rPr lang="es-PA" dirty="0" smtClean="0"/>
              <a:t>Evalúa usando la función f(n) = h(n)</a:t>
            </a:r>
          </a:p>
          <a:p>
            <a:r>
              <a:rPr lang="es-PA" dirty="0" smtClean="0"/>
              <a:t>Caso de línea recta, Rumania</a:t>
            </a:r>
          </a:p>
          <a:p>
            <a:pPr lvl="1"/>
            <a:r>
              <a:rPr lang="es-PA" dirty="0" smtClean="0"/>
              <a:t>Solución no óptima: Arad, Sibiu, </a:t>
            </a:r>
            <a:r>
              <a:rPr lang="es-PA" dirty="0" err="1" smtClean="0"/>
              <a:t>Fagaras</a:t>
            </a:r>
            <a:r>
              <a:rPr lang="es-PA" dirty="0" smtClean="0"/>
              <a:t>, </a:t>
            </a:r>
            <a:r>
              <a:rPr lang="es-PA" dirty="0" err="1" smtClean="0"/>
              <a:t>Bucharest</a:t>
            </a:r>
            <a:endParaRPr lang="es-PA" dirty="0" smtClean="0"/>
          </a:p>
          <a:p>
            <a:r>
              <a:rPr lang="es-PA" dirty="0" smtClean="0"/>
              <a:t>Caso </a:t>
            </a:r>
            <a:r>
              <a:rPr lang="es-PA" dirty="0" err="1" smtClean="0"/>
              <a:t>Iasi-Faragas</a:t>
            </a:r>
            <a:endParaRPr lang="es-PA" dirty="0" smtClean="0"/>
          </a:p>
          <a:p>
            <a:pPr lvl="1"/>
            <a:r>
              <a:rPr lang="es-PA" dirty="0" smtClean="0"/>
              <a:t>Expande primero </a:t>
            </a:r>
            <a:r>
              <a:rPr lang="es-PA" dirty="0" err="1" smtClean="0"/>
              <a:t>Neamt</a:t>
            </a:r>
            <a:endParaRPr lang="es-PA" dirty="0" smtClean="0"/>
          </a:p>
          <a:p>
            <a:pPr lvl="1"/>
            <a:r>
              <a:rPr lang="es-PA" dirty="0" smtClean="0"/>
              <a:t>Más cercana a </a:t>
            </a:r>
            <a:r>
              <a:rPr lang="es-PA" dirty="0" err="1" smtClean="0"/>
              <a:t>faragas</a:t>
            </a:r>
            <a:endParaRPr lang="es-PA" dirty="0" smtClean="0"/>
          </a:p>
          <a:p>
            <a:pPr lvl="1"/>
            <a:r>
              <a:rPr lang="es-PA" dirty="0" smtClean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A*</a:t>
            </a:r>
          </a:p>
          <a:p>
            <a:pPr lvl="1"/>
            <a:r>
              <a:rPr lang="es-PA" dirty="0" smtClean="0"/>
              <a:t>Evalúa nodos: f(n) = g(n) + h(n)</a:t>
            </a:r>
          </a:p>
          <a:p>
            <a:pPr lvl="2"/>
            <a:r>
              <a:rPr lang="es-PA" dirty="0" smtClean="0"/>
              <a:t>costo a los nodos g(n) </a:t>
            </a:r>
          </a:p>
          <a:p>
            <a:pPr lvl="2"/>
            <a:r>
              <a:rPr lang="es-PA" dirty="0" smtClean="0"/>
              <a:t>Costo del nodo al objetivo h(n) </a:t>
            </a:r>
          </a:p>
          <a:p>
            <a:pPr lvl="1"/>
            <a:r>
              <a:rPr lang="es-PA" dirty="0" smtClean="0"/>
              <a:t>Es completa y óptima</a:t>
            </a:r>
          </a:p>
          <a:p>
            <a:r>
              <a:rPr lang="es-PA" dirty="0" smtClean="0"/>
              <a:t>Condiciones para </a:t>
            </a:r>
            <a:r>
              <a:rPr lang="es-PA" dirty="0" err="1" smtClean="0"/>
              <a:t>optimabilidad</a:t>
            </a:r>
            <a:endParaRPr lang="es-PA" dirty="0" smtClean="0"/>
          </a:p>
          <a:p>
            <a:pPr lvl="1"/>
            <a:r>
              <a:rPr lang="es-PA" dirty="0" err="1" smtClean="0"/>
              <a:t>Heuristica</a:t>
            </a:r>
            <a:r>
              <a:rPr lang="es-PA" dirty="0" smtClean="0"/>
              <a:t> Admisible</a:t>
            </a:r>
          </a:p>
          <a:p>
            <a:pPr lvl="2"/>
            <a:r>
              <a:rPr lang="es-PA" dirty="0" smtClean="0"/>
              <a:t>Nunca sobrestimar el costo del objetivo</a:t>
            </a:r>
          </a:p>
          <a:p>
            <a:pPr lvl="3"/>
            <a:r>
              <a:rPr lang="es-PA" dirty="0" err="1" smtClean="0"/>
              <a:t>hLSD</a:t>
            </a:r>
            <a:endParaRPr lang="es-PA" dirty="0" smtClean="0"/>
          </a:p>
          <a:p>
            <a:pPr lvl="1"/>
            <a:r>
              <a:rPr lang="es-PA" dirty="0" smtClean="0"/>
              <a:t>Consistencia/</a:t>
            </a:r>
            <a:r>
              <a:rPr lang="es-PA" dirty="0" err="1" smtClean="0"/>
              <a:t>Monotonicidad</a:t>
            </a:r>
            <a:endParaRPr lang="es-PA" dirty="0" smtClean="0"/>
          </a:p>
          <a:p>
            <a:pPr lvl="2"/>
            <a:r>
              <a:rPr lang="es-PA" dirty="0" smtClean="0"/>
              <a:t>h(n) = c(n, a, n’) + h(n’)</a:t>
            </a:r>
          </a:p>
          <a:p>
            <a:pPr lvl="2"/>
            <a:r>
              <a:rPr lang="es-PA" dirty="0" err="1" smtClean="0"/>
              <a:t>Idem</a:t>
            </a:r>
            <a:r>
              <a:rPr lang="es-PA" dirty="0" smtClean="0"/>
              <a:t> a inecuación del triángulo</a:t>
            </a:r>
          </a:p>
          <a:p>
            <a:pPr lvl="3"/>
            <a:r>
              <a:rPr lang="es-PA" dirty="0" smtClean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Optimabilidad de A*</a:t>
                </a:r>
              </a:p>
              <a:p>
                <a:pPr lvl="1"/>
                <a:r>
                  <a:rPr lang="es-PA" dirty="0" smtClean="0"/>
                  <a:t>Tiene </a:t>
                </a:r>
                <a:r>
                  <a:rPr lang="es-PA" dirty="0" err="1" smtClean="0"/>
                  <a:t>tree-search</a:t>
                </a:r>
                <a:r>
                  <a:rPr lang="es-PA" dirty="0" smtClean="0"/>
                  <a:t> óptimo h(n) admisible,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optimo h(n) consistente</a:t>
                </a:r>
              </a:p>
              <a:p>
                <a:pPr lvl="2"/>
                <a:r>
                  <a:rPr lang="es-PA" dirty="0" smtClean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2"/>
                <a:endParaRPr lang="es-PA" dirty="0"/>
              </a:p>
              <a:p>
                <a:pPr lvl="1"/>
                <a:r>
                  <a:rPr lang="es-PA" dirty="0" smtClean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A* expande para el C*</a:t>
                </a:r>
              </a:p>
              <a:p>
                <a:pPr lvl="1"/>
                <a:r>
                  <a:rPr lang="es-PA" dirty="0" smtClean="0"/>
                  <a:t>El error absoluto es </a:t>
                </a:r>
                <a:r>
                  <a:rPr lang="es-PA" dirty="0" smtClean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El error relativo es /h*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Búsqueda Heurística Limitada por Memoria</a:t>
            </a:r>
          </a:p>
          <a:p>
            <a:pPr lvl="1"/>
            <a:r>
              <a:rPr lang="es-PA" dirty="0" smtClean="0"/>
              <a:t>Vamos a reducir los requerimientos de memoria de A*</a:t>
            </a:r>
          </a:p>
          <a:p>
            <a:pPr lvl="2"/>
            <a:r>
              <a:rPr lang="es-PA" dirty="0" smtClean="0"/>
              <a:t>Usar </a:t>
            </a:r>
            <a:r>
              <a:rPr lang="es-PA" dirty="0" err="1" smtClean="0"/>
              <a:t>iterative-depending</a:t>
            </a:r>
            <a:r>
              <a:rPr lang="es-PA" dirty="0" smtClean="0"/>
              <a:t> A* (IDA*)</a:t>
            </a:r>
          </a:p>
          <a:p>
            <a:pPr lvl="2"/>
            <a:r>
              <a:rPr lang="es-PA" dirty="0" smtClean="0"/>
              <a:t>Valor de corte de costo f (</a:t>
            </a:r>
            <a:r>
              <a:rPr lang="es-PA" dirty="0" err="1" smtClean="0"/>
              <a:t>g+h</a:t>
            </a:r>
            <a:r>
              <a:rPr lang="es-PA" dirty="0" smtClean="0"/>
              <a:t>), en vez de la profundidad</a:t>
            </a:r>
          </a:p>
          <a:p>
            <a:pPr lvl="2"/>
            <a:r>
              <a:rPr lang="es-PA" dirty="0" smtClean="0"/>
              <a:t>Tiene el mismo problema de costo uniforme</a:t>
            </a:r>
          </a:p>
          <a:p>
            <a:pPr lvl="1"/>
            <a:r>
              <a:rPr lang="es-PA" dirty="0" smtClean="0"/>
              <a:t>RBFS (</a:t>
            </a:r>
            <a:r>
              <a:rPr lang="es-PA" dirty="0" err="1" smtClean="0"/>
              <a:t>Recursive</a:t>
            </a:r>
            <a:r>
              <a:rPr lang="es-PA" dirty="0" smtClean="0"/>
              <a:t>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Hace mímico de BFS en espacio lineal</a:t>
            </a:r>
          </a:p>
          <a:p>
            <a:pPr lvl="3"/>
            <a:r>
              <a:rPr lang="es-PA" dirty="0" smtClean="0"/>
              <a:t>En vez de ir hasta el final tiene un límite</a:t>
            </a:r>
          </a:p>
          <a:p>
            <a:pPr lvl="2"/>
            <a:r>
              <a:rPr lang="es-PA" dirty="0" smtClean="0"/>
              <a:t>Valor guardado (de su mejor nodo)</a:t>
            </a:r>
          </a:p>
          <a:p>
            <a:pPr lvl="2"/>
            <a:r>
              <a:rPr lang="es-PA" dirty="0" smtClean="0"/>
              <a:t>Mejor que IDA*, pero sufre regeneración den nodos</a:t>
            </a:r>
          </a:p>
          <a:p>
            <a:pPr lvl="2"/>
            <a:r>
              <a:rPr lang="es-PA" dirty="0" smtClean="0"/>
              <a:t>Consume muy poca memoria (IDA* retiene solo f-</a:t>
            </a:r>
            <a:r>
              <a:rPr lang="es-PA" dirty="0" err="1" smtClean="0"/>
              <a:t>cost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Memory</a:t>
            </a:r>
            <a:r>
              <a:rPr lang="es-PA" dirty="0" smtClean="0"/>
              <a:t> </a:t>
            </a:r>
            <a:r>
              <a:rPr lang="es-PA" dirty="0" err="1" smtClean="0"/>
              <a:t>Bounded</a:t>
            </a:r>
            <a:r>
              <a:rPr lang="es-PA" dirty="0" smtClean="0"/>
              <a:t> A* (MBA*)</a:t>
            </a:r>
          </a:p>
          <a:p>
            <a:r>
              <a:rPr lang="es-PA" dirty="0" err="1" smtClean="0"/>
              <a:t>Simplified</a:t>
            </a:r>
            <a:r>
              <a:rPr lang="es-PA" dirty="0" smtClean="0"/>
              <a:t> </a:t>
            </a:r>
            <a:r>
              <a:rPr lang="es-PA" dirty="0" err="1" smtClean="0"/>
              <a:t>Memory</a:t>
            </a:r>
            <a:r>
              <a:rPr lang="es-PA" dirty="0" smtClean="0"/>
              <a:t> A* (SMA*)</a:t>
            </a:r>
          </a:p>
          <a:p>
            <a:pPr lvl="1"/>
            <a:r>
              <a:rPr lang="es-PA" dirty="0" smtClean="0"/>
              <a:t>Este expande el mejor nodo hijo solo.</a:t>
            </a:r>
          </a:p>
          <a:p>
            <a:pPr lvl="1"/>
            <a:r>
              <a:rPr lang="es-PA" dirty="0" smtClean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Buscando aprender mejor</a:t>
            </a:r>
          </a:p>
          <a:p>
            <a:pPr lvl="1"/>
            <a:r>
              <a:rPr lang="es-PA" dirty="0" smtClean="0"/>
              <a:t>Se puede con ‘espacio estado </a:t>
            </a:r>
            <a:r>
              <a:rPr lang="es-PA" dirty="0" err="1" smtClean="0"/>
              <a:t>metanivel</a:t>
            </a:r>
            <a:r>
              <a:rPr lang="es-PA" dirty="0" smtClean="0"/>
              <a:t>’</a:t>
            </a:r>
          </a:p>
          <a:p>
            <a:pPr lvl="2"/>
            <a:r>
              <a:rPr lang="es-PA" dirty="0" smtClean="0"/>
              <a:t>Se captura a nivel de objetos el estado del programa</a:t>
            </a:r>
          </a:p>
          <a:p>
            <a:pPr lvl="2"/>
            <a:r>
              <a:rPr lang="es-PA" dirty="0" smtClean="0"/>
              <a:t>Se debe tener computación previa de los estados</a:t>
            </a:r>
          </a:p>
          <a:p>
            <a:endParaRPr lang="es-PA" dirty="0" smtClean="0"/>
          </a:p>
          <a:p>
            <a:r>
              <a:rPr lang="es-PA" dirty="0" smtClean="0"/>
              <a:t>El objetivo es minimizar el costo total de la solución a problemas.</a:t>
            </a:r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Problema de 8 piezas.</a:t>
            </a:r>
          </a:p>
          <a:p>
            <a:r>
              <a:rPr lang="es-PA" dirty="0" err="1" smtClean="0"/>
              <a:t>Tree-Search</a:t>
            </a:r>
            <a:r>
              <a:rPr lang="es-PA" dirty="0" smtClean="0"/>
              <a:t> = 3^22 ~= 3.1x10^10 estados</a:t>
            </a:r>
          </a:p>
          <a:p>
            <a:r>
              <a:rPr lang="es-PA" dirty="0" err="1" smtClean="0"/>
              <a:t>Graph-Search</a:t>
            </a:r>
            <a:r>
              <a:rPr lang="es-PA" dirty="0" smtClean="0"/>
              <a:t> = 9!/2 ~= 181440 estados</a:t>
            </a:r>
          </a:p>
          <a:p>
            <a:r>
              <a:rPr lang="es-PA" dirty="0" smtClean="0"/>
              <a:t>Para 15 piezas es </a:t>
            </a:r>
            <a:r>
              <a:rPr lang="es-PA" dirty="0" err="1" smtClean="0"/>
              <a:t>aprox</a:t>
            </a:r>
            <a:r>
              <a:rPr lang="es-PA" dirty="0" smtClean="0"/>
              <a:t> 10^13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h1 = 8 (no posicionados correctamente)</a:t>
            </a:r>
          </a:p>
          <a:p>
            <a:r>
              <a:rPr lang="es-PA" dirty="0" smtClean="0"/>
              <a:t>h2 = suma de distancias a sus posiciones (horizontal y vertical)</a:t>
            </a:r>
          </a:p>
          <a:p>
            <a:pPr lvl="1"/>
            <a:r>
              <a:rPr lang="es-PA" dirty="0" smtClean="0"/>
              <a:t>Llamado distancia Manhattan</a:t>
            </a:r>
            <a:endParaRPr lang="es-PA" dirty="0"/>
          </a:p>
          <a:p>
            <a:r>
              <a:rPr lang="es-PA" dirty="0" smtClean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Efecto de Precisión de Heurísticas</a:t>
            </a:r>
          </a:p>
          <a:p>
            <a:r>
              <a:rPr lang="es-PA" dirty="0" smtClean="0"/>
              <a:t>Para una heurística de A*, con N nodos y d distancia, b* esta dado por</a:t>
            </a:r>
          </a:p>
          <a:p>
            <a:r>
              <a:rPr lang="es-PA" dirty="0" smtClean="0"/>
              <a:t>N+1 = 1+b* + b*^2 + … + (b*)^d</a:t>
            </a:r>
          </a:p>
          <a:p>
            <a:pPr lvl="1"/>
            <a:r>
              <a:rPr lang="es-PA" dirty="0" smtClean="0"/>
              <a:t>A*, d=5 N=52, su factor es 1.92</a:t>
            </a:r>
          </a:p>
          <a:p>
            <a:pPr lvl="1"/>
            <a:r>
              <a:rPr lang="es-PA" dirty="0" smtClean="0"/>
              <a:t>El número de nodos expandidos por A* crece exponencialmente</a:t>
            </a:r>
          </a:p>
          <a:p>
            <a:pPr lvl="1"/>
            <a:r>
              <a:rPr lang="es-PA" dirty="0" smtClean="0"/>
              <a:t>Lo óptimo sería b* </a:t>
            </a:r>
            <a:r>
              <a:rPr lang="es-PA" dirty="0" err="1" smtClean="0"/>
              <a:t>cercno</a:t>
            </a:r>
            <a:r>
              <a:rPr lang="es-PA" dirty="0" smtClean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h2 es mejor, h2 domina a h1</a:t>
            </a:r>
          </a:p>
          <a:p>
            <a:pPr lvl="1"/>
            <a:r>
              <a:rPr lang="es-PA" dirty="0" smtClean="0"/>
              <a:t>Mejor heurística con valores altos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problemas de relajación</a:t>
            </a:r>
          </a:p>
          <a:p>
            <a:r>
              <a:rPr lang="es-PA" dirty="0" smtClean="0"/>
              <a:t>Tanto para h1 (piezas </a:t>
            </a:r>
            <a:r>
              <a:rPr lang="es-PA" dirty="0" err="1" smtClean="0"/>
              <a:t>malpuestas</a:t>
            </a:r>
            <a:r>
              <a:rPr lang="es-PA" dirty="0" smtClean="0"/>
              <a:t>) y h2 (distancia manhattan) son buenas heurísticas</a:t>
            </a:r>
          </a:p>
          <a:p>
            <a:r>
              <a:rPr lang="es-PA" dirty="0" smtClean="0"/>
              <a:t>Como estamos limitados a los movimientos horizontales y verticales siempre h2 es la mejor</a:t>
            </a:r>
          </a:p>
          <a:p>
            <a:pPr lvl="1"/>
            <a:r>
              <a:rPr lang="es-PA" dirty="0" smtClean="0"/>
              <a:t>De lo contrario h1 sería la más optima</a:t>
            </a:r>
          </a:p>
          <a:p>
            <a:r>
              <a:rPr lang="es-PA" dirty="0" smtClean="0"/>
              <a:t>Si h1 pudiera moverse en cualquier sentido</a:t>
            </a:r>
          </a:p>
          <a:p>
            <a:pPr lvl="1"/>
            <a:r>
              <a:rPr lang="es-PA" dirty="0" smtClean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 smtClean="0"/>
              <a:t>Problema de relajamiento:  Un problema con pocas restricciones.</a:t>
            </a:r>
          </a:p>
          <a:p>
            <a:pPr lvl="1"/>
            <a:r>
              <a:rPr lang="es-PA" dirty="0" smtClean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sub-problemas</a:t>
            </a:r>
          </a:p>
          <a:p>
            <a:r>
              <a:rPr lang="es-PA" dirty="0" smtClean="0"/>
              <a:t>Podemos dividir en solo colocar en orden las 4 primeras</a:t>
            </a:r>
          </a:p>
          <a:p>
            <a:pPr lvl="1"/>
            <a:r>
              <a:rPr lang="es-PA" dirty="0" smtClean="0"/>
              <a:t>Con base de patrones generamos una solución parcial</a:t>
            </a:r>
          </a:p>
          <a:p>
            <a:pPr lvl="1"/>
            <a:r>
              <a:rPr lang="es-PA" dirty="0" smtClean="0"/>
              <a:t>Luego computamos </a:t>
            </a:r>
            <a:r>
              <a:rPr lang="es-PA" dirty="0" err="1" smtClean="0"/>
              <a:t>hDB</a:t>
            </a:r>
            <a:r>
              <a:rPr lang="es-PA" dirty="0" smtClean="0"/>
              <a:t> buscando en esta DB</a:t>
            </a:r>
          </a:p>
          <a:p>
            <a:pPr lvl="2"/>
            <a:r>
              <a:rPr lang="es-PA" dirty="0" smtClean="0"/>
              <a:t>Buscamos hacia atrás del objetivo grabando el patrón</a:t>
            </a:r>
          </a:p>
          <a:p>
            <a:r>
              <a:rPr lang="es-PA" dirty="0" smtClean="0"/>
              <a:t>Puede ser cualquier 1,3,4,5; 2,4,6,8; etc.</a:t>
            </a:r>
          </a:p>
          <a:p>
            <a:r>
              <a:rPr lang="es-PA" dirty="0" smtClean="0"/>
              <a:t>Sin embargo esta heurística en solución no puede ser agregada</a:t>
            </a:r>
          </a:p>
          <a:p>
            <a:pPr lvl="1"/>
            <a:r>
              <a:rPr lang="es-PA" dirty="0" smtClean="0"/>
              <a:t>Patrones de base de datos disjuntas</a:t>
            </a:r>
          </a:p>
          <a:p>
            <a:pPr lvl="1"/>
            <a:r>
              <a:rPr lang="es-PA" dirty="0" smtClean="0"/>
              <a:t>Para el cubo de </a:t>
            </a:r>
            <a:r>
              <a:rPr lang="es-PA" dirty="0" err="1" smtClean="0"/>
              <a:t>rubrick</a:t>
            </a:r>
            <a:r>
              <a:rPr lang="es-PA" dirty="0" smtClean="0"/>
              <a:t> es más complejo pues afectar una cara afecta 8 o 9 de 26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Aprendiendo heurística de experiencia</a:t>
            </a:r>
          </a:p>
          <a:p>
            <a:pPr lvl="1"/>
            <a:r>
              <a:rPr lang="es-PA" dirty="0" smtClean="0"/>
              <a:t>Podemos hacer esto resolviendo varias veces el juego</a:t>
            </a:r>
          </a:p>
          <a:p>
            <a:pPr lvl="1"/>
            <a:r>
              <a:rPr lang="es-PA" dirty="0" smtClean="0"/>
              <a:t>Aprendemos h(n), muchas veces</a:t>
            </a:r>
          </a:p>
          <a:p>
            <a:pPr lvl="1"/>
            <a:r>
              <a:rPr lang="es-PA" dirty="0" smtClean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 smtClean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 smtClean="0"/>
              <a:t>Otros métodos usan características, </a:t>
            </a:r>
            <a:r>
              <a:rPr lang="es-PA" dirty="0" err="1" smtClean="0"/>
              <a:t>p.e</a:t>
            </a:r>
            <a:r>
              <a:rPr lang="es-PA" dirty="0" smtClean="0"/>
              <a:t>. x1, x2, x3</a:t>
            </a:r>
          </a:p>
          <a:p>
            <a:pPr lvl="1"/>
            <a:r>
              <a:rPr lang="es-PA" dirty="0" smtClean="0"/>
              <a:t>Generamos configuraciones diferentes y estadística de los costos</a:t>
            </a:r>
          </a:p>
          <a:p>
            <a:pPr lvl="1"/>
            <a:r>
              <a:rPr lang="es-PA" dirty="0" smtClean="0"/>
              <a:t>Dada la información predecimos h(n)</a:t>
            </a:r>
          </a:p>
          <a:p>
            <a:pPr lvl="1"/>
            <a:r>
              <a:rPr lang="es-PA" dirty="0" smtClean="0"/>
              <a:t>Ejemplo sencillo</a:t>
            </a:r>
          </a:p>
          <a:p>
            <a:pPr lvl="2"/>
            <a:r>
              <a:rPr lang="es-PA" dirty="0" smtClean="0"/>
              <a:t>h(n) = c1*x1(n) + c2*x2(n)</a:t>
            </a:r>
          </a:p>
          <a:p>
            <a:pPr lvl="2"/>
            <a:r>
              <a:rPr lang="es-PA" dirty="0" smtClean="0"/>
              <a:t>h(n) hacerlo tender a 0</a:t>
            </a:r>
            <a:endParaRPr lang="es-PA" dirty="0"/>
          </a:p>
          <a:p>
            <a:pPr lvl="2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A* </a:t>
            </a:r>
            <a:r>
              <a:rPr lang="es-PA" dirty="0" err="1" smtClean="0"/>
              <a:t>Algorithm</a:t>
            </a:r>
            <a:endParaRPr lang="es-PA" dirty="0" smtClean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3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  <a:endParaRPr lang="en-US" sz="7200" i="1" dirty="0" smtClean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5000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Oren </a:t>
            </a:r>
            <a:r>
              <a:rPr lang="en-US" sz="5000" dirty="0" err="1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Solo importaban los resultados</a:t>
            </a:r>
          </a:p>
          <a:p>
            <a:pPr lvl="1"/>
            <a:r>
              <a:rPr lang="es-PA" dirty="0" smtClean="0"/>
              <a:t>No importaban los pasos intermedios</a:t>
            </a:r>
          </a:p>
          <a:p>
            <a:pPr lvl="1"/>
            <a:r>
              <a:rPr lang="es-PA" dirty="0" smtClean="0"/>
              <a:t>No importaban los pormenores</a:t>
            </a:r>
            <a:endParaRPr lang="es-PA" dirty="0"/>
          </a:p>
          <a:p>
            <a:r>
              <a:rPr lang="en-US" dirty="0" err="1" smtClean="0"/>
              <a:t>Búsqueda</a:t>
            </a:r>
            <a:r>
              <a:rPr lang="en-US" dirty="0" smtClean="0"/>
              <a:t> Local</a:t>
            </a:r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de </a:t>
            </a:r>
            <a:r>
              <a:rPr lang="en-US" dirty="0" err="1" smtClean="0"/>
              <a:t>reconocimiento</a:t>
            </a:r>
            <a:endParaRPr lang="en-US" dirty="0" smtClean="0"/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Genéticos</a:t>
            </a:r>
            <a:endParaRPr lang="en-US" dirty="0" smtClean="0"/>
          </a:p>
          <a:p>
            <a:pPr lvl="1"/>
            <a:r>
              <a:rPr lang="en-US" dirty="0" err="1" smtClean="0"/>
              <a:t>Tienen</a:t>
            </a:r>
            <a:r>
              <a:rPr lang="en-US" dirty="0" smtClean="0"/>
              <a:t> que </a:t>
            </a:r>
            <a:r>
              <a:rPr lang="en-US" dirty="0" err="1" smtClean="0"/>
              <a:t>ver</a:t>
            </a:r>
            <a:r>
              <a:rPr lang="en-US" dirty="0" smtClean="0"/>
              <a:t> con </a:t>
            </a:r>
            <a:r>
              <a:rPr lang="en-US" dirty="0" err="1" smtClean="0"/>
              <a:t>relación</a:t>
            </a:r>
            <a:r>
              <a:rPr lang="en-US" dirty="0" smtClean="0"/>
              <a:t> y </a:t>
            </a:r>
            <a:r>
              <a:rPr lang="en-US" dirty="0" err="1" smtClean="0"/>
              <a:t>observabilidad</a:t>
            </a:r>
            <a:endParaRPr lang="en-US" dirty="0" smtClean="0"/>
          </a:p>
          <a:p>
            <a:pPr lvl="1"/>
            <a:r>
              <a:rPr lang="en-US" dirty="0" err="1" smtClean="0"/>
              <a:t>Contingencia</a:t>
            </a:r>
            <a:endParaRPr lang="en-US" dirty="0" smtClean="0"/>
          </a:p>
          <a:p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agente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espacio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desconocido</a:t>
            </a:r>
            <a:r>
              <a:rPr lang="en-US" dirty="0" smtClean="0"/>
              <a:t> y </a:t>
            </a:r>
            <a:r>
              <a:rPr lang="en-US" dirty="0" err="1" smtClean="0"/>
              <a:t>debe</a:t>
            </a:r>
            <a:r>
              <a:rPr lang="en-US" dirty="0" smtClean="0"/>
              <a:t> explorer (</a:t>
            </a:r>
            <a:r>
              <a:rPr lang="en-US" dirty="0" err="1" smtClean="0"/>
              <a:t>robótica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De la clase anterior…</a:t>
            </a:r>
          </a:p>
          <a:p>
            <a:pPr lvl="1"/>
            <a:r>
              <a:rPr lang="es-PA" dirty="0" smtClean="0"/>
              <a:t>Mantienen su búsqueda en memoria</a:t>
            </a:r>
          </a:p>
          <a:p>
            <a:pPr lvl="1"/>
            <a:r>
              <a:rPr lang="es-PA" dirty="0" smtClean="0"/>
              <a:t>Cuando se encuentra un objetivo el camino constituye una solución al problema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. 8 reinas, no importa como se añadieron sino encontrar la </a:t>
            </a:r>
            <a:r>
              <a:rPr lang="es-PA" dirty="0" smtClean="0"/>
              <a:t>solución	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manufactura de IC, PCB </a:t>
            </a:r>
            <a:r>
              <a:rPr lang="es-PA" dirty="0" err="1" smtClean="0"/>
              <a:t>Layout</a:t>
            </a:r>
            <a:r>
              <a:rPr lang="es-PA" dirty="0" smtClean="0"/>
              <a:t>, programación automática, </a:t>
            </a:r>
            <a:r>
              <a:rPr lang="es-PA" dirty="0" err="1" smtClean="0"/>
              <a:t>telecom</a:t>
            </a:r>
            <a:r>
              <a:rPr lang="es-PA" dirty="0" smtClean="0"/>
              <a:t>, ruta vehicular</a:t>
            </a:r>
          </a:p>
          <a:p>
            <a:pPr lvl="2"/>
            <a:endParaRPr lang="es-PA" dirty="0"/>
          </a:p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No importa el camino al objetivo</a:t>
            </a:r>
          </a:p>
          <a:p>
            <a:pPr lvl="1"/>
            <a:r>
              <a:rPr lang="es-PA" dirty="0" smtClean="0"/>
              <a:t>Operan usando un nodo simple (no múltiple)</a:t>
            </a:r>
          </a:p>
          <a:p>
            <a:pPr lvl="1"/>
            <a:r>
              <a:rPr lang="es-PA" dirty="0" smtClean="0"/>
              <a:t>No se retienen (casi siempre) los caminos elegidos</a:t>
            </a:r>
          </a:p>
          <a:p>
            <a:pPr lvl="1"/>
            <a:r>
              <a:rPr lang="es-PA" dirty="0" smtClean="0"/>
              <a:t>No sistemáticos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Pros</a:t>
            </a:r>
          </a:p>
          <a:p>
            <a:pPr lvl="1"/>
            <a:r>
              <a:rPr lang="es-PA" dirty="0" smtClean="0"/>
              <a:t>Poco uso de memoria</a:t>
            </a:r>
          </a:p>
          <a:p>
            <a:pPr lvl="1"/>
            <a:r>
              <a:rPr lang="es-PA" dirty="0" smtClean="0"/>
              <a:t>Casi siempre solución razonable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Resuelven problema </a:t>
            </a:r>
            <a:r>
              <a:rPr lang="es-PA" dirty="0" err="1" smtClean="0"/>
              <a:t>sde</a:t>
            </a:r>
            <a:r>
              <a:rPr lang="es-PA" dirty="0" smtClean="0"/>
              <a:t> optimización</a:t>
            </a:r>
          </a:p>
          <a:p>
            <a:pPr lvl="2"/>
            <a:r>
              <a:rPr lang="es-PA" dirty="0" smtClean="0"/>
              <a:t>Encuentran el mejor estado de la función objetivo</a:t>
            </a:r>
            <a:endParaRPr lang="es-PA" dirty="0"/>
          </a:p>
          <a:p>
            <a:r>
              <a:rPr lang="es-PA" dirty="0" smtClean="0"/>
              <a:t>Panorama espacio-estado</a:t>
            </a:r>
          </a:p>
          <a:p>
            <a:pPr lvl="1"/>
            <a:r>
              <a:rPr lang="es-PA" dirty="0" smtClean="0"/>
              <a:t>Poseen ubicación y elevación</a:t>
            </a:r>
          </a:p>
          <a:p>
            <a:pPr lvl="1"/>
            <a:r>
              <a:rPr lang="es-PA" dirty="0" smtClean="0"/>
              <a:t>Si elevación corresponde al costo</a:t>
            </a:r>
          </a:p>
          <a:p>
            <a:pPr lvl="2"/>
            <a:r>
              <a:rPr lang="es-PA" dirty="0" smtClean="0"/>
              <a:t>Mínimo Global</a:t>
            </a:r>
          </a:p>
          <a:p>
            <a:pPr lvl="1"/>
            <a:r>
              <a:rPr lang="es-PA" dirty="0" smtClean="0"/>
              <a:t>Si elevación corresponde a función objetivo</a:t>
            </a:r>
          </a:p>
          <a:p>
            <a:pPr lvl="2"/>
            <a:r>
              <a:rPr lang="es-PA" dirty="0" smtClean="0"/>
              <a:t>Máximo Global</a:t>
            </a:r>
            <a:endParaRPr lang="es-PA" dirty="0"/>
          </a:p>
          <a:p>
            <a:r>
              <a:rPr lang="es-PA" dirty="0" smtClean="0"/>
              <a:t>Un algoritmo completo de búsqueda local siempre encuentra un objetivo si existe</a:t>
            </a:r>
          </a:p>
          <a:p>
            <a:r>
              <a:rPr lang="es-PA" dirty="0" smtClean="0"/>
              <a:t>Un algoritmo </a:t>
            </a:r>
            <a:r>
              <a:rPr lang="es-PA" dirty="0" err="1" smtClean="0"/>
              <a:t>ótimo</a:t>
            </a:r>
            <a:r>
              <a:rPr lang="es-PA" dirty="0" smtClean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se le conoce como búsqueda local avara</a:t>
            </a:r>
          </a:p>
          <a:p>
            <a:pPr lvl="1"/>
            <a:r>
              <a:rPr lang="es-PA" dirty="0" smtClean="0"/>
              <a:t>Toma el mejor vecino no importa donde irá después</a:t>
            </a:r>
          </a:p>
          <a:p>
            <a:pPr lvl="1"/>
            <a:r>
              <a:rPr lang="es-PA" dirty="0" smtClean="0"/>
              <a:t>Casi siempre se comporta bien</a:t>
            </a:r>
          </a:p>
          <a:p>
            <a:pPr lvl="1"/>
            <a:r>
              <a:rPr lang="es-PA" dirty="0" smtClean="0"/>
              <a:t>Para conseguir el resultado solo necesita 5 pasos (h = 1)</a:t>
            </a:r>
          </a:p>
          <a:p>
            <a:r>
              <a:rPr lang="es-PA" dirty="0" err="1" smtClean="0"/>
              <a:t>Cons</a:t>
            </a:r>
            <a:endParaRPr lang="es-PA" dirty="0" smtClean="0"/>
          </a:p>
          <a:p>
            <a:pPr lvl="1"/>
            <a:r>
              <a:rPr lang="es-PA" dirty="0" smtClean="0"/>
              <a:t>Se queda trabado en el máximo local</a:t>
            </a:r>
          </a:p>
          <a:p>
            <a:pPr lvl="1"/>
            <a:r>
              <a:rPr lang="es-PA" dirty="0" smtClean="0"/>
              <a:t>Luego no encuentra donde salir</a:t>
            </a:r>
          </a:p>
          <a:p>
            <a:pPr lvl="1"/>
            <a:r>
              <a:rPr lang="es-PA" dirty="0" smtClean="0"/>
              <a:t>Crestas (</a:t>
            </a:r>
            <a:r>
              <a:rPr lang="es-PA" dirty="0" err="1" smtClean="0"/>
              <a:t>ridge</a:t>
            </a:r>
            <a:r>
              <a:rPr lang="es-PA" dirty="0" smtClean="0"/>
              <a:t>), encuentra secuencias de máximos locales</a:t>
            </a:r>
          </a:p>
          <a:p>
            <a:pPr lvl="1"/>
            <a:r>
              <a:rPr lang="es-PA" dirty="0" smtClean="0"/>
              <a:t>Mesetas (</a:t>
            </a:r>
            <a:r>
              <a:rPr lang="es-PA" dirty="0" err="1" smtClean="0"/>
              <a:t>plateaux</a:t>
            </a:r>
            <a:r>
              <a:rPr lang="es-PA" dirty="0" smtClean="0"/>
              <a:t> u hombro), área plana del espacio-estado</a:t>
            </a:r>
          </a:p>
          <a:p>
            <a:r>
              <a:rPr lang="es-PA" dirty="0" smtClean="0"/>
              <a:t>Para el problema de las 8 reinas</a:t>
            </a:r>
          </a:p>
          <a:p>
            <a:pPr lvl="1"/>
            <a:r>
              <a:rPr lang="es-PA" dirty="0" smtClean="0"/>
              <a:t>Puede avanzar y quedarse trabado arriba del 80%+, resolviendo 14% del problema</a:t>
            </a:r>
          </a:p>
          <a:p>
            <a:pPr lvl="1"/>
            <a:r>
              <a:rPr lang="es-PA" dirty="0" smtClean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Otros métodos de </a:t>
            </a:r>
            <a:r>
              <a:rPr lang="es-PA" dirty="0" err="1" smtClean="0"/>
              <a:t>hill-climbing</a:t>
            </a:r>
            <a:endParaRPr lang="es-PA" dirty="0" smtClean="0"/>
          </a:p>
          <a:p>
            <a:pPr lvl="1"/>
            <a:r>
              <a:rPr lang="es-PA" dirty="0" err="1" smtClean="0"/>
              <a:t>hill-climbing</a:t>
            </a:r>
            <a:r>
              <a:rPr lang="es-PA" dirty="0" smtClean="0"/>
              <a:t> estocástico</a:t>
            </a:r>
            <a:endParaRPr lang="es-PA" dirty="0"/>
          </a:p>
          <a:p>
            <a:pPr lvl="2"/>
            <a:r>
              <a:rPr lang="es-PA" dirty="0" smtClean="0"/>
              <a:t>Método </a:t>
            </a:r>
            <a:r>
              <a:rPr lang="es-PA" dirty="0" err="1" smtClean="0"/>
              <a:t>probalistico</a:t>
            </a:r>
            <a:endParaRPr lang="es-PA" dirty="0" smtClean="0"/>
          </a:p>
          <a:p>
            <a:pPr lvl="2"/>
            <a:r>
              <a:rPr lang="es-PA" dirty="0" smtClean="0"/>
              <a:t>Resuelve mas lento que el </a:t>
            </a:r>
            <a:r>
              <a:rPr lang="es-PA" dirty="0" err="1" smtClean="0"/>
              <a:t>hill-climbing</a:t>
            </a:r>
            <a:r>
              <a:rPr lang="es-PA" dirty="0" smtClean="0"/>
              <a:t> normal</a:t>
            </a:r>
          </a:p>
          <a:p>
            <a:pPr lvl="2"/>
            <a:r>
              <a:rPr lang="es-PA" dirty="0" smtClean="0"/>
              <a:t>Encuentra casi siempre solución y una mejor!</a:t>
            </a:r>
          </a:p>
          <a:p>
            <a:pPr lvl="1"/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de primera elección</a:t>
            </a:r>
          </a:p>
          <a:p>
            <a:pPr lvl="2"/>
            <a:r>
              <a:rPr lang="es-PA" dirty="0" smtClean="0"/>
              <a:t>Usa el método anterior</a:t>
            </a:r>
          </a:p>
          <a:p>
            <a:pPr lvl="2"/>
            <a:r>
              <a:rPr lang="es-PA" dirty="0" smtClean="0"/>
              <a:t>Genera sucesores aleatoriamente hasta que uno sea mejor</a:t>
            </a:r>
          </a:p>
          <a:p>
            <a:pPr lvl="2"/>
            <a:r>
              <a:rPr lang="es-PA" dirty="0" smtClean="0"/>
              <a:t>Buena estrategia si se tienen muchos sucesores</a:t>
            </a:r>
          </a:p>
          <a:p>
            <a:pPr lvl="1"/>
            <a:r>
              <a:rPr lang="es-PA" dirty="0" err="1" smtClean="0"/>
              <a:t>Random-Restart</a:t>
            </a:r>
            <a:r>
              <a:rPr lang="es-PA" dirty="0" smtClean="0"/>
              <a:t> Hill (solución eficiente para las 8 reinas)</a:t>
            </a:r>
          </a:p>
          <a:p>
            <a:pPr lvl="2"/>
            <a:r>
              <a:rPr lang="es-PA" dirty="0" smtClean="0"/>
              <a:t>Como </a:t>
            </a:r>
            <a:r>
              <a:rPr lang="es-PA" dirty="0" err="1" smtClean="0"/>
              <a:t>Dr</a:t>
            </a:r>
            <a:r>
              <a:rPr lang="es-PA" dirty="0" smtClean="0"/>
              <a:t> </a:t>
            </a:r>
            <a:r>
              <a:rPr lang="es-PA" dirty="0" err="1" smtClean="0"/>
              <a:t>Strange</a:t>
            </a:r>
            <a:r>
              <a:rPr lang="es-PA" dirty="0" smtClean="0"/>
              <a:t> en el bucle de tiempo!, si no encuentra solución intenta de nuevo.</a:t>
            </a:r>
          </a:p>
          <a:p>
            <a:pPr lvl="2"/>
            <a:r>
              <a:rPr lang="es-PA" dirty="0" smtClean="0"/>
              <a:t>Genera </a:t>
            </a:r>
            <a:r>
              <a:rPr lang="es-PA" dirty="0" err="1" smtClean="0"/>
              <a:t>hill-climbing</a:t>
            </a:r>
            <a:r>
              <a:rPr lang="es-PA" dirty="0" smtClean="0"/>
              <a:t> aleatoriamente hasta encontrar solución.</a:t>
            </a:r>
          </a:p>
          <a:p>
            <a:pPr lvl="2"/>
            <a:r>
              <a:rPr lang="es-PA" dirty="0" smtClean="0"/>
              <a:t>Eventualmente encuentra una solución</a:t>
            </a:r>
          </a:p>
          <a:p>
            <a:pPr lvl="2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</a:t>
            </a:r>
            <a:r>
              <a:rPr lang="es-PA" sz="3200" dirty="0" err="1" smtClean="0"/>
              <a:t>Simulated</a:t>
            </a:r>
            <a:r>
              <a:rPr lang="es-PA" sz="3200" dirty="0" smtClean="0"/>
              <a:t> </a:t>
            </a:r>
            <a:r>
              <a:rPr lang="es-PA" sz="3200" dirty="0" err="1" smtClean="0"/>
              <a:t>Annealing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va siempre de menor valor a mayor valor</a:t>
            </a:r>
          </a:p>
          <a:p>
            <a:pPr lvl="1"/>
            <a:r>
              <a:rPr lang="es-PA" dirty="0" smtClean="0"/>
              <a:t>Método incompleto</a:t>
            </a:r>
          </a:p>
          <a:p>
            <a:r>
              <a:rPr lang="es-PA" dirty="0" err="1" smtClean="0"/>
              <a:t>Annealing</a:t>
            </a:r>
            <a:r>
              <a:rPr lang="es-PA" dirty="0" smtClean="0"/>
              <a:t> = temperado, endurecer material</a:t>
            </a:r>
          </a:p>
          <a:p>
            <a:pPr lvl="1"/>
            <a:r>
              <a:rPr lang="es-PA" dirty="0" smtClean="0"/>
              <a:t>Gradiente descendiente (minimizar el costo)</a:t>
            </a:r>
          </a:p>
          <a:p>
            <a:pPr lvl="1"/>
            <a:r>
              <a:rPr lang="es-PA" dirty="0" smtClean="0"/>
              <a:t>Podemos llegar a un mínimo global o </a:t>
            </a:r>
            <a:r>
              <a:rPr lang="es-PA" dirty="0" smtClean="0"/>
              <a:t>local</a:t>
            </a:r>
          </a:p>
          <a:p>
            <a:pPr lvl="1"/>
            <a:r>
              <a:rPr lang="es-PA" dirty="0" smtClean="0"/>
              <a:t>Empezamos bajando fuerte y cambiamos un ritmo menor</a:t>
            </a:r>
          </a:p>
          <a:p>
            <a:pPr lvl="1"/>
            <a:r>
              <a:rPr lang="es-PA" dirty="0" smtClean="0"/>
              <a:t>En vez de tomar el mejor movimiento, tomamos uno arbitrario</a:t>
            </a:r>
            <a:endParaRPr lang="es-PA" dirty="0" smtClean="0"/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“Local </a:t>
            </a:r>
            <a:r>
              <a:rPr lang="es-PA" sz="3200" dirty="0" err="1" smtClean="0"/>
              <a:t>Beam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Mantiene solamente el estado actual (no tiene </a:t>
            </a:r>
            <a:r>
              <a:rPr lang="es-PA" dirty="0" err="1" smtClean="0"/>
              <a:t>prob</a:t>
            </a:r>
            <a:r>
              <a:rPr lang="es-PA" dirty="0" smtClean="0"/>
              <a:t>. De memoria)</a:t>
            </a:r>
          </a:p>
          <a:p>
            <a:r>
              <a:rPr lang="es-PA" dirty="0" smtClean="0"/>
              <a:t>Empieza con estados generados aleatorios</a:t>
            </a:r>
            <a:endParaRPr lang="es-PA" dirty="0"/>
          </a:p>
          <a:p>
            <a:r>
              <a:rPr lang="es-PA" dirty="0" smtClean="0"/>
              <a:t>Si encuentra el objetivo se detiene</a:t>
            </a:r>
          </a:p>
          <a:p>
            <a:r>
              <a:rPr lang="es-PA" dirty="0" smtClean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 smtClean="0"/>
              <a:t>Dif</a:t>
            </a:r>
            <a:r>
              <a:rPr lang="es-PA" dirty="0" smtClean="0"/>
              <a:t>. Entre </a:t>
            </a:r>
            <a:r>
              <a:rPr lang="es-PA" dirty="0" err="1" smtClean="0"/>
              <a:t>Random-Restart</a:t>
            </a:r>
            <a:r>
              <a:rPr lang="es-PA" dirty="0" smtClean="0"/>
              <a:t> y Local </a:t>
            </a:r>
            <a:r>
              <a:rPr lang="es-PA" dirty="0" err="1" smtClean="0"/>
              <a:t>Beam</a:t>
            </a:r>
            <a:endParaRPr lang="es-PA" dirty="0" smtClean="0"/>
          </a:p>
          <a:p>
            <a:pPr lvl="1"/>
            <a:r>
              <a:rPr lang="es-PA" dirty="0" smtClean="0"/>
              <a:t>RR: cada proceso corre independiente de otro</a:t>
            </a:r>
          </a:p>
          <a:p>
            <a:pPr lvl="1"/>
            <a:r>
              <a:rPr lang="es-PA" dirty="0" smtClean="0"/>
              <a:t>LB: La información de estado es pasada en tareas paralelas</a:t>
            </a:r>
          </a:p>
          <a:p>
            <a:r>
              <a:rPr lang="es-PA" dirty="0" err="1" smtClean="0"/>
              <a:t>Beam</a:t>
            </a:r>
            <a:r>
              <a:rPr lang="es-PA" dirty="0"/>
              <a:t> </a:t>
            </a:r>
            <a:r>
              <a:rPr lang="es-PA" dirty="0" smtClean="0"/>
              <a:t>Estocástico</a:t>
            </a:r>
          </a:p>
          <a:p>
            <a:pPr lvl="1"/>
            <a:r>
              <a:rPr lang="es-PA" dirty="0" smtClean="0"/>
              <a:t>En vez de elegir la mejor por un grupo generado</a:t>
            </a:r>
          </a:p>
          <a:p>
            <a:pPr lvl="1"/>
            <a:r>
              <a:rPr lang="es-PA" dirty="0" smtClean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Variante del método de Local </a:t>
            </a:r>
            <a:r>
              <a:rPr lang="es-PA" dirty="0" err="1" smtClean="0"/>
              <a:t>Beam</a:t>
            </a:r>
            <a:endParaRPr lang="es-PA" dirty="0" smtClean="0"/>
          </a:p>
          <a:p>
            <a:r>
              <a:rPr lang="es-PA" dirty="0" smtClean="0"/>
              <a:t>Se combinan dos estados anteriores generados (en vez de un solo estado)</a:t>
            </a:r>
          </a:p>
          <a:p>
            <a:r>
              <a:rPr lang="es-PA" dirty="0" smtClean="0"/>
              <a:t>Estados aleatorios = población</a:t>
            </a:r>
          </a:p>
          <a:p>
            <a:r>
              <a:rPr lang="es-PA" dirty="0" smtClean="0"/>
              <a:t>(a) Población = representada por una cadena</a:t>
            </a:r>
          </a:p>
          <a:p>
            <a:r>
              <a:rPr lang="es-PA" dirty="0" smtClean="0"/>
              <a:t>(b) Cada estado medido a su función objetivo</a:t>
            </a:r>
          </a:p>
          <a:p>
            <a:pPr lvl="1"/>
            <a:r>
              <a:rPr lang="es-PA" dirty="0" err="1" smtClean="0"/>
              <a:t>Fit</a:t>
            </a:r>
            <a:endParaRPr lang="es-PA" dirty="0" smtClean="0"/>
          </a:p>
          <a:p>
            <a:pPr lvl="1"/>
            <a:r>
              <a:rPr lang="es-PA" dirty="0" smtClean="0"/>
              <a:t>mejores estados (24, 23, 30, 11) sin ataque</a:t>
            </a:r>
          </a:p>
          <a:p>
            <a:pPr lvl="1"/>
            <a:r>
              <a:rPr lang="es-PA" dirty="0" smtClean="0"/>
              <a:t>Probabilidad con mejor puntaje es proporcional</a:t>
            </a:r>
          </a:p>
          <a:p>
            <a:r>
              <a:rPr lang="es-PA" dirty="0" smtClean="0"/>
              <a:t>(c) Se eligen pares para su reproducción</a:t>
            </a:r>
          </a:p>
          <a:p>
            <a:pPr lvl="1"/>
            <a:r>
              <a:rPr lang="es-PA" dirty="0" smtClean="0"/>
              <a:t>Crossover</a:t>
            </a:r>
          </a:p>
          <a:p>
            <a:r>
              <a:rPr lang="es-PA" dirty="0" smtClean="0"/>
              <a:t>(d) Se eligen descendientes cruzando los anteriores</a:t>
            </a:r>
          </a:p>
          <a:p>
            <a:pPr lvl="1"/>
            <a:r>
              <a:rPr lang="es-PA" dirty="0" smtClean="0"/>
              <a:t>Tiene problemas cuando la población es diversa, puede llevar a una generación alejada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(e)  Cada punto sufre de </a:t>
            </a:r>
            <a:r>
              <a:rPr lang="es-PA" dirty="0" err="1" smtClean="0"/>
              <a:t>mutacion</a:t>
            </a:r>
            <a:r>
              <a:rPr lang="es-PA" dirty="0" smtClean="0"/>
              <a:t> aleatoria</a:t>
            </a:r>
          </a:p>
          <a:p>
            <a:pPr lvl="1"/>
            <a:r>
              <a:rPr lang="es-PA" dirty="0" smtClean="0"/>
              <a:t>Se cambian las pociones para cada generación en el primero, tercero u otro</a:t>
            </a:r>
          </a:p>
          <a:p>
            <a:pPr lvl="1"/>
            <a:r>
              <a:rPr lang="es-PA" dirty="0" smtClean="0"/>
              <a:t>En el problema de las 8 reinas corresponde a la nueva posición de la reina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baas</a:t>
            </a:r>
            <a:r>
              <a:rPr lang="es-PA" dirty="0" smtClean="0"/>
              <a:t> en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 smtClean="0"/>
              <a:t>La ventaja!:</a:t>
            </a:r>
          </a:p>
          <a:p>
            <a:pPr lvl="1"/>
            <a:r>
              <a:rPr lang="es-PA" dirty="0" smtClean="0"/>
              <a:t>Puede que generemos una posición </a:t>
            </a:r>
            <a:r>
              <a:rPr lang="es-PA" dirty="0" err="1" smtClean="0"/>
              <a:t>aleatiroa</a:t>
            </a:r>
            <a:r>
              <a:rPr lang="es-PA" dirty="0" smtClean="0"/>
              <a:t> </a:t>
            </a:r>
            <a:r>
              <a:rPr lang="es-PA" dirty="0" err="1" smtClean="0"/>
              <a:t>ráoidamente</a:t>
            </a:r>
            <a:r>
              <a:rPr lang="es-PA" dirty="0" smtClean="0"/>
              <a:t> parte de la solución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 posicionarlas en 2, 4, 6</a:t>
            </a:r>
          </a:p>
          <a:p>
            <a:r>
              <a:rPr lang="es-PA" dirty="0" smtClean="0"/>
              <a:t>Opera en base a esquemas = 246*****</a:t>
            </a:r>
          </a:p>
          <a:p>
            <a:r>
              <a:rPr lang="es-PA" dirty="0" smtClean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Cuando el entorno es parcialmente observable o no determinístico o ambos</a:t>
            </a:r>
          </a:p>
          <a:p>
            <a:r>
              <a:rPr lang="es-PA" dirty="0" smtClean="0"/>
              <a:t>Estrategia:  qué hacer dependiendo de la </a:t>
            </a:r>
            <a:r>
              <a:rPr lang="es-PA" dirty="0" err="1" smtClean="0"/>
              <a:t>perecepción</a:t>
            </a:r>
            <a:r>
              <a:rPr lang="es-PA" dirty="0" smtClean="0"/>
              <a:t>.</a:t>
            </a:r>
          </a:p>
          <a:p>
            <a:r>
              <a:rPr lang="es-PA" dirty="0" smtClean="0"/>
              <a:t>Volviendo al ejemplo de robot limpiador: objetivo (7 y 8)</a:t>
            </a:r>
          </a:p>
          <a:p>
            <a:pPr lvl="1"/>
            <a:r>
              <a:rPr lang="es-PA" dirty="0" smtClean="0"/>
              <a:t>Fácil por algoritmos de búsqueda si es determinístico y completo</a:t>
            </a:r>
          </a:p>
          <a:p>
            <a:pPr lvl="1"/>
            <a:r>
              <a:rPr lang="es-PA" dirty="0" smtClean="0"/>
              <a:t>En un ambiente no determinístico:</a:t>
            </a:r>
          </a:p>
          <a:p>
            <a:pPr lvl="2"/>
            <a:r>
              <a:rPr lang="es-PA" dirty="0" smtClean="0"/>
              <a:t>La acción de limpiar un cuadrante limpia el actual, y limpia el adyacente</a:t>
            </a:r>
          </a:p>
          <a:p>
            <a:pPr lvl="2"/>
            <a:r>
              <a:rPr lang="es-PA" dirty="0" smtClean="0"/>
              <a:t>La acción de limpiar un cuadrante limpia el actual, y deposita sucio en el adyacente</a:t>
            </a:r>
          </a:p>
          <a:p>
            <a:r>
              <a:rPr lang="es-PA" dirty="0" smtClean="0"/>
              <a:t>Para esto evaluamos un modelo de transición (función RESULTS)</a:t>
            </a:r>
          </a:p>
          <a:p>
            <a:r>
              <a:rPr lang="es-PA" dirty="0" smtClean="0"/>
              <a:t>Generalizar una solución [Succionar Si Estado == 5 Entonces …]</a:t>
            </a:r>
          </a:p>
          <a:p>
            <a:pPr lvl="1"/>
            <a:r>
              <a:rPr lang="es-PA" dirty="0" smtClean="0"/>
              <a:t>Se parecen más a árboles que a secuencias</a:t>
            </a:r>
          </a:p>
          <a:p>
            <a:pPr lvl="1"/>
            <a:r>
              <a:rPr lang="es-PA" dirty="0" smtClean="0"/>
              <a:t>Lo que hacemos al programar!!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Búsquedas son determinadas por el agente en su estado y sus decisiones (Nodos OR)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Robot limpiador [</a:t>
            </a:r>
            <a:r>
              <a:rPr lang="es-PA" dirty="0" err="1" smtClean="0"/>
              <a:t>Izq</a:t>
            </a:r>
            <a:r>
              <a:rPr lang="es-PA" dirty="0" smtClean="0"/>
              <a:t> o Der o </a:t>
            </a:r>
            <a:r>
              <a:rPr lang="es-PA" dirty="0" err="1" smtClean="0"/>
              <a:t>Succion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En un ambiente no determinístico depende de las acciones tomadas en el entorno (Nodos AND)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Del estado 1 podemos quedar en el 5 o 7</a:t>
            </a:r>
          </a:p>
          <a:p>
            <a:pPr lvl="2"/>
            <a:r>
              <a:rPr lang="es-PA" dirty="0" smtClean="0"/>
              <a:t>Necesitamos un plan para estos estados</a:t>
            </a:r>
          </a:p>
          <a:p>
            <a:r>
              <a:rPr lang="es-PA" dirty="0" smtClean="0"/>
              <a:t>Una solución son los sub-árboles (solución en negro)</a:t>
            </a:r>
          </a:p>
          <a:p>
            <a:pPr lvl="1"/>
            <a:r>
              <a:rPr lang="es-PA" dirty="0" smtClean="0"/>
              <a:t>Tiene un nodo objetivo en cada sub árbol</a:t>
            </a:r>
          </a:p>
          <a:p>
            <a:pPr lvl="1"/>
            <a:r>
              <a:rPr lang="es-PA" dirty="0" smtClean="0"/>
              <a:t>Nodo OR = donde se toman acciones</a:t>
            </a:r>
          </a:p>
          <a:p>
            <a:pPr lvl="1"/>
            <a:r>
              <a:rPr lang="es-PA" dirty="0" smtClean="0"/>
              <a:t>Nodo AND = Especificados como círculos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Fácil de implementar soluciones de contingencia</a:t>
            </a:r>
          </a:p>
          <a:p>
            <a:pPr lvl="1"/>
            <a:r>
              <a:rPr lang="es-PA" dirty="0" smtClean="0"/>
              <a:t>Se puede implementar una solución entrelazada de búsqueda y ejecución (exploración)</a:t>
            </a:r>
          </a:p>
          <a:p>
            <a:pPr lvl="1"/>
            <a:r>
              <a:rPr lang="es-PA" dirty="0" smtClean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Considerar que ahora el piso es mojado</a:t>
            </a:r>
          </a:p>
          <a:p>
            <a:pPr lvl="1"/>
            <a:r>
              <a:rPr lang="es-PA" dirty="0" smtClean="0"/>
              <a:t>Deja al agente en la misma ubicación de 1 a [1 2]</a:t>
            </a:r>
          </a:p>
          <a:p>
            <a:pPr lvl="2"/>
            <a:r>
              <a:rPr lang="es-PA" dirty="0" smtClean="0"/>
              <a:t>Búsqueda AND-OR retornará un fallo.</a:t>
            </a:r>
          </a:p>
          <a:p>
            <a:pPr lvl="2"/>
            <a:r>
              <a:rPr lang="es-PA" dirty="0" smtClean="0"/>
              <a:t>Una </a:t>
            </a:r>
            <a:r>
              <a:rPr lang="es-PA" dirty="0" err="1" smtClean="0"/>
              <a:t>solición</a:t>
            </a:r>
            <a:r>
              <a:rPr lang="es-PA" dirty="0"/>
              <a:t> </a:t>
            </a:r>
            <a:r>
              <a:rPr lang="es-PA" dirty="0" smtClean="0"/>
              <a:t>a intentar es ciclar, hasta que se mueva a la derecha</a:t>
            </a:r>
          </a:p>
          <a:p>
            <a:pPr lvl="3"/>
            <a:r>
              <a:rPr lang="es-PA" dirty="0" smtClean="0"/>
              <a:t>[Succionar 1: Derecha Si Estado == 5 Entonces 1 De lo contrario Succionar]</a:t>
            </a:r>
          </a:p>
          <a:p>
            <a:pPr lvl="2"/>
            <a:r>
              <a:rPr lang="es-PA" dirty="0" smtClean="0"/>
              <a:t>La solución cíclica debe ser para cada punto del árbol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Podemos abrir una  habitación</a:t>
            </a:r>
          </a:p>
          <a:p>
            <a:pPr lvl="2"/>
            <a:r>
              <a:rPr lang="es-PA" dirty="0" smtClean="0"/>
              <a:t>La llave está mal</a:t>
            </a:r>
          </a:p>
          <a:p>
            <a:pPr lvl="2"/>
            <a:r>
              <a:rPr lang="es-PA" dirty="0" smtClean="0"/>
              <a:t>La puerta no es</a:t>
            </a:r>
          </a:p>
          <a:p>
            <a:r>
              <a:rPr lang="es-PA" dirty="0" smtClean="0"/>
              <a:t>Estos problemas son </a:t>
            </a:r>
            <a:r>
              <a:rPr lang="es-PA" dirty="0" err="1" smtClean="0"/>
              <a:t>incialmente</a:t>
            </a:r>
            <a:r>
              <a:rPr lang="es-PA" dirty="0" smtClean="0"/>
              <a:t> determinísticos y observables</a:t>
            </a:r>
          </a:p>
          <a:p>
            <a:r>
              <a:rPr lang="es-PA" dirty="0" smtClean="0"/>
              <a:t>Se convierten luego en parcialmente observables y determinísticos</a:t>
            </a:r>
          </a:p>
          <a:p>
            <a:r>
              <a:rPr lang="es-PA" dirty="0" smtClean="0"/>
              <a:t>Fallan por la falta de </a:t>
            </a:r>
            <a:r>
              <a:rPr lang="es-PA" dirty="0" err="1" smtClean="0"/>
              <a:t>observabilidad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esos problemas parcialmente observables tenemos que creer en su estado</a:t>
            </a:r>
          </a:p>
          <a:p>
            <a:r>
              <a:rPr lang="es-PA" dirty="0" smtClean="0"/>
              <a:t>Buscando sin ninguna observación</a:t>
            </a:r>
          </a:p>
          <a:p>
            <a:pPr lvl="1"/>
            <a:r>
              <a:rPr lang="es-PA" dirty="0" smtClean="0"/>
              <a:t>Cuando no tiene información (sensor-</a:t>
            </a:r>
            <a:r>
              <a:rPr lang="es-PA" dirty="0" err="1" smtClean="0"/>
              <a:t>less</a:t>
            </a:r>
            <a:r>
              <a:rPr lang="es-PA" dirty="0"/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  <a:r>
              <a:rPr lang="es-PA" dirty="0" err="1" smtClean="0"/>
              <a:t>conformant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Aparentan ser no </a:t>
            </a:r>
            <a:r>
              <a:rPr lang="es-PA" dirty="0" err="1" smtClean="0"/>
              <a:t>resolvibles</a:t>
            </a:r>
            <a:endParaRPr lang="es-PA" dirty="0" smtClean="0"/>
          </a:p>
          <a:p>
            <a:pPr lvl="1"/>
            <a:r>
              <a:rPr lang="es-PA" dirty="0" smtClean="0"/>
              <a:t>No se confía de la medición del sensor</a:t>
            </a:r>
          </a:p>
          <a:p>
            <a:pPr lvl="2"/>
            <a:r>
              <a:rPr lang="es-PA" dirty="0" smtClean="0"/>
              <a:t>Alto costo al ingresar sensores!!!</a:t>
            </a:r>
          </a:p>
          <a:p>
            <a:pPr lvl="2"/>
            <a:r>
              <a:rPr lang="es-PA" dirty="0" smtClean="0"/>
              <a:t>Existen soluciones, </a:t>
            </a:r>
            <a:r>
              <a:rPr lang="es-PA" dirty="0" err="1" smtClean="0"/>
              <a:t>p.e</a:t>
            </a:r>
            <a:r>
              <a:rPr lang="es-PA" dirty="0" smtClean="0"/>
              <a:t>. en manufactura orientando la pieza</a:t>
            </a:r>
          </a:p>
          <a:p>
            <a:pPr lvl="2"/>
            <a:r>
              <a:rPr lang="es-PA" dirty="0" smtClean="0"/>
              <a:t>Los doctores te recetan sin pruebas medicinas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Para el robot limpiador [1 2 3 4 5 6 7 8]</a:t>
            </a:r>
          </a:p>
          <a:p>
            <a:pPr lvl="1"/>
            <a:r>
              <a:rPr lang="es-PA" dirty="0" smtClean="0"/>
              <a:t>Al ir a la derecha [2 4 6 8]</a:t>
            </a:r>
          </a:p>
          <a:p>
            <a:pPr lvl="2"/>
            <a:r>
              <a:rPr lang="es-PA" dirty="0" smtClean="0"/>
              <a:t>Al succionar [4 8]</a:t>
            </a:r>
          </a:p>
          <a:p>
            <a:pPr lvl="1"/>
            <a:r>
              <a:rPr lang="es-PA" dirty="0" smtClean="0"/>
              <a:t>Coerción = Secuencia final [Der, Limpiar, </a:t>
            </a:r>
            <a:r>
              <a:rPr lang="es-PA" dirty="0" err="1" smtClean="0"/>
              <a:t>Izq</a:t>
            </a:r>
            <a:r>
              <a:rPr lang="es-PA" dirty="0" smtClean="0"/>
              <a:t>, </a:t>
            </a:r>
            <a:r>
              <a:rPr lang="es-PA" dirty="0" err="1" smtClean="0"/>
              <a:t>Lim</a:t>
            </a:r>
            <a:r>
              <a:rPr lang="es-PA" dirty="0" smtClean="0"/>
              <a:t>] = [7]</a:t>
            </a:r>
          </a:p>
          <a:p>
            <a:pPr lvl="1"/>
            <a:r>
              <a:rPr lang="es-PA" dirty="0" smtClean="0"/>
              <a:t>Debemos creer en los estados, y que son completamente </a:t>
            </a:r>
            <a:r>
              <a:rPr lang="es-PA" dirty="0" err="1" smtClean="0"/>
              <a:t>obsevables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Para estos “estados de creencia” (</a:t>
            </a:r>
            <a:r>
              <a:rPr lang="es-PA" dirty="0" err="1" smtClean="0"/>
              <a:t>beleif</a:t>
            </a:r>
            <a:r>
              <a:rPr lang="es-PA" dirty="0" smtClean="0"/>
              <a:t> </a:t>
            </a:r>
            <a:r>
              <a:rPr lang="es-PA" dirty="0" err="1" smtClean="0"/>
              <a:t>state</a:t>
            </a:r>
            <a:r>
              <a:rPr lang="es-PA" dirty="0" smtClean="0"/>
              <a:t>)</a:t>
            </a:r>
          </a:p>
          <a:p>
            <a:r>
              <a:rPr lang="es-PA" dirty="0" smtClean="0"/>
              <a:t>Se resuelve por Acciones, Resultado, Prueba-Objetivo, Función –Costo</a:t>
            </a:r>
          </a:p>
          <a:p>
            <a:r>
              <a:rPr lang="es-PA" dirty="0" smtClean="0"/>
              <a:t>Estados de creencia</a:t>
            </a:r>
          </a:p>
          <a:p>
            <a:pPr lvl="1"/>
            <a:r>
              <a:rPr lang="es-PA" dirty="0" smtClean="0"/>
              <a:t>Contienen todos los estados físicos (2^N), pueden ser inalcanzables al estado inicial</a:t>
            </a:r>
            <a:endParaRPr lang="es-PA" dirty="0"/>
          </a:p>
          <a:p>
            <a:r>
              <a:rPr lang="es-PA" dirty="0" smtClean="0"/>
              <a:t>Estado Inicial:  El estado en el que se encuentra</a:t>
            </a:r>
          </a:p>
          <a:p>
            <a:r>
              <a:rPr lang="es-PA" dirty="0" smtClean="0"/>
              <a:t>Acciones:  Depende de como las ejecute el agente</a:t>
            </a:r>
          </a:p>
          <a:p>
            <a:pPr lvl="1"/>
            <a:r>
              <a:rPr lang="es-PA" dirty="0" smtClean="0"/>
              <a:t>Para acciones consideradas legales, tomar aquellas que creemos correctas</a:t>
            </a:r>
          </a:p>
          <a:p>
            <a:pPr lvl="1"/>
            <a:r>
              <a:rPr lang="es-PA" dirty="0" smtClean="0"/>
              <a:t>Para acciones ilegales, considerar que todas son legales en el estado</a:t>
            </a:r>
          </a:p>
          <a:p>
            <a:r>
              <a:rPr lang="es-PA" dirty="0" smtClean="0"/>
              <a:t>Modelo de transición:</a:t>
            </a:r>
          </a:p>
          <a:p>
            <a:pPr lvl="1"/>
            <a:r>
              <a:rPr lang="es-PA" dirty="0" smtClean="0"/>
              <a:t>No sabe cual es el estado, se hace una predicción del estado</a:t>
            </a:r>
          </a:p>
          <a:p>
            <a:r>
              <a:rPr lang="es-PA" dirty="0" smtClean="0"/>
              <a:t>Prueba de objetivo:</a:t>
            </a:r>
          </a:p>
          <a:p>
            <a:pPr lvl="1"/>
            <a:r>
              <a:rPr lang="es-PA" dirty="0" smtClean="0"/>
              <a:t>Cuando se satisfacen el problema, si se satisfacen todas el agente termina su búsqueda</a:t>
            </a:r>
          </a:p>
          <a:p>
            <a:r>
              <a:rPr lang="es-PA" dirty="0" smtClean="0"/>
              <a:t>Costo del camino</a:t>
            </a:r>
          </a:p>
          <a:p>
            <a:pPr lvl="1"/>
            <a:r>
              <a:rPr lang="es-PA" dirty="0" smtClean="0"/>
              <a:t>Pueden tenerse diferentes costos en diferentes estados a misma acción</a:t>
            </a:r>
          </a:p>
          <a:p>
            <a:pPr lvl="1"/>
            <a:r>
              <a:rPr lang="es-PA" dirty="0" smtClean="0"/>
              <a:t>Asumamos que los costos son iguales a la misma acción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Agente con observaciones parciales (como se hace normalmente)</a:t>
            </a:r>
          </a:p>
          <a:p>
            <a:pPr lvl="1"/>
            <a:r>
              <a:rPr lang="es-PA" dirty="0" smtClean="0"/>
              <a:t>Se formula el problema</a:t>
            </a:r>
          </a:p>
          <a:p>
            <a:pPr lvl="1"/>
            <a:r>
              <a:rPr lang="es-PA" dirty="0" smtClean="0"/>
              <a:t>Usamos un algoritmo (AND-OR-GRAPH)</a:t>
            </a:r>
          </a:p>
          <a:p>
            <a:pPr lvl="1"/>
            <a:r>
              <a:rPr lang="es-PA" dirty="0" smtClean="0"/>
              <a:t>Ejecutamos la solución</a:t>
            </a:r>
          </a:p>
          <a:p>
            <a:pPr lvl="1"/>
            <a:r>
              <a:rPr lang="es-PA" dirty="0" smtClean="0"/>
              <a:t>La solución es a base de </a:t>
            </a:r>
            <a:r>
              <a:rPr lang="es-PA" dirty="0" err="1" smtClean="0"/>
              <a:t>if-else-elsif</a:t>
            </a:r>
            <a:endParaRPr lang="es-PA" dirty="0" smtClean="0"/>
          </a:p>
          <a:p>
            <a:pPr lvl="1"/>
            <a:r>
              <a:rPr lang="es-PA" dirty="0" smtClean="0"/>
              <a:t>Mantener su creencia en los </a:t>
            </a:r>
            <a:r>
              <a:rPr lang="es-PA" dirty="0" err="1" smtClean="0"/>
              <a:t>perceptos</a:t>
            </a:r>
            <a:endParaRPr lang="es-PA" dirty="0" smtClean="0"/>
          </a:p>
          <a:p>
            <a:r>
              <a:rPr lang="es-PA" dirty="0" smtClean="0"/>
              <a:t>Para parcialmente observable</a:t>
            </a:r>
          </a:p>
          <a:p>
            <a:pPr lvl="1"/>
            <a:r>
              <a:rPr lang="es-PA" dirty="0" smtClean="0"/>
              <a:t>Mantenemos al menos uno de los </a:t>
            </a:r>
            <a:r>
              <a:rPr lang="es-PA" dirty="0" err="1" smtClean="0"/>
              <a:t>perceptos</a:t>
            </a:r>
            <a:r>
              <a:rPr lang="es-PA" dirty="0" smtClean="0"/>
              <a:t> (</a:t>
            </a:r>
            <a:r>
              <a:rPr lang="es-PA" dirty="0" err="1" smtClean="0"/>
              <a:t>asi</a:t>
            </a:r>
            <a:r>
              <a:rPr lang="es-PA" dirty="0" smtClean="0"/>
              <a:t> operan sistemas inteligentes)</a:t>
            </a:r>
          </a:p>
          <a:p>
            <a:pPr lvl="1"/>
            <a:r>
              <a:rPr lang="es-PA" dirty="0" smtClean="0"/>
              <a:t>Varias </a:t>
            </a:r>
            <a:r>
              <a:rPr lang="es-PA" dirty="0" err="1" smtClean="0"/>
              <a:t>fascetas</a:t>
            </a:r>
            <a:r>
              <a:rPr lang="es-PA" dirty="0" smtClean="0"/>
              <a:t> (monitoreo, filtrado, estimación de estado)</a:t>
            </a:r>
          </a:p>
          <a:p>
            <a:pPr lvl="2"/>
            <a:r>
              <a:rPr lang="es-PA" dirty="0" smtClean="0"/>
              <a:t>Son funciones recursivas (</a:t>
            </a:r>
            <a:r>
              <a:rPr lang="es-PA" dirty="0" err="1" smtClean="0"/>
              <a:t>Kalman</a:t>
            </a:r>
            <a:r>
              <a:rPr lang="es-PA" dirty="0" smtClean="0"/>
              <a:t>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Las computaciones son en tiempo real</a:t>
            </a:r>
          </a:p>
          <a:p>
            <a:pPr lvl="1"/>
            <a:r>
              <a:rPr lang="es-PA" dirty="0" smtClean="0"/>
              <a:t>Son estocásticas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Localización del Robot</a:t>
            </a:r>
          </a:p>
          <a:p>
            <a:pPr lvl="2"/>
            <a:r>
              <a:rPr lang="es-PA" dirty="0" smtClean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Localización!:</a:t>
            </a:r>
          </a:p>
          <a:p>
            <a:pPr lvl="1"/>
            <a:r>
              <a:rPr lang="es-PA" dirty="0" smtClean="0"/>
              <a:t>Robot en el mapa conocido</a:t>
            </a:r>
          </a:p>
          <a:p>
            <a:pPr lvl="1"/>
            <a:r>
              <a:rPr lang="es-PA" dirty="0" smtClean="0"/>
              <a:t>Tiene sonares (4) que dicen cuando hay obstáculos</a:t>
            </a:r>
          </a:p>
          <a:p>
            <a:pPr lvl="1"/>
            <a:r>
              <a:rPr lang="es-PA" dirty="0" smtClean="0"/>
              <a:t>Paredes son zonas oscuras</a:t>
            </a:r>
          </a:p>
          <a:p>
            <a:pPr lvl="1"/>
            <a:r>
              <a:rPr lang="es-PA" dirty="0" smtClean="0"/>
              <a:t>Asumimos data perfecta de sensores y mapa</a:t>
            </a:r>
          </a:p>
          <a:p>
            <a:pPr lvl="1"/>
            <a:r>
              <a:rPr lang="es-PA" dirty="0" smtClean="0"/>
              <a:t>El sistema de movimiento no sirve bien</a:t>
            </a:r>
          </a:p>
          <a:p>
            <a:pPr lvl="1"/>
            <a:r>
              <a:rPr lang="es-PA" dirty="0" smtClean="0"/>
              <a:t>Determinar la posición del robot!</a:t>
            </a:r>
          </a:p>
          <a:p>
            <a:r>
              <a:rPr lang="es-PA" dirty="0" smtClean="0"/>
              <a:t>Al encenderse no se sabe donde está</a:t>
            </a:r>
          </a:p>
          <a:p>
            <a:r>
              <a:rPr lang="es-PA" dirty="0" smtClean="0"/>
              <a:t>Percibe NSO</a:t>
            </a:r>
          </a:p>
          <a:p>
            <a:r>
              <a:rPr lang="es-PA" dirty="0" smtClean="0"/>
              <a:t>Actualizar el agente (fig. </a:t>
            </a:r>
            <a:r>
              <a:rPr lang="es-PA" dirty="0" err="1" smtClean="0"/>
              <a:t>sup</a:t>
            </a:r>
            <a:r>
              <a:rPr lang="es-PA" dirty="0" smtClean="0"/>
              <a:t>)</a:t>
            </a:r>
          </a:p>
          <a:p>
            <a:r>
              <a:rPr lang="es-PA" dirty="0" smtClean="0"/>
              <a:t>Nos movemos y predecimos donde estamos</a:t>
            </a:r>
            <a:endParaRPr lang="es-PA" dirty="0"/>
          </a:p>
          <a:p>
            <a:r>
              <a:rPr lang="es-PA" dirty="0" smtClean="0"/>
              <a:t>Percibe NS</a:t>
            </a:r>
          </a:p>
          <a:p>
            <a:r>
              <a:rPr lang="es-PA" dirty="0" smtClean="0"/>
              <a:t>Actualiza el agente (fig. </a:t>
            </a:r>
            <a:r>
              <a:rPr lang="es-PA" dirty="0" err="1" smtClean="0"/>
              <a:t>inf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Hasta ahora en algoritmos de localización offline</a:t>
            </a:r>
          </a:p>
          <a:p>
            <a:pPr lvl="1"/>
            <a:r>
              <a:rPr lang="es-PA" dirty="0" smtClean="0"/>
              <a:t>Completan la solución antes de tener conocimiento del </a:t>
            </a:r>
            <a:r>
              <a:rPr lang="es-PA" dirty="0" err="1" smtClean="0"/>
              <a:t>micromundo</a:t>
            </a:r>
            <a:endParaRPr lang="es-PA" dirty="0" smtClean="0"/>
          </a:p>
          <a:p>
            <a:r>
              <a:rPr lang="es-PA" dirty="0" smtClean="0"/>
              <a:t>Agentes online</a:t>
            </a:r>
          </a:p>
          <a:p>
            <a:pPr lvl="1"/>
            <a:r>
              <a:rPr lang="es-PA" dirty="0" smtClean="0"/>
              <a:t>Realizan un movimiento y luego predice lugar</a:t>
            </a:r>
          </a:p>
          <a:p>
            <a:r>
              <a:rPr lang="es-PA" dirty="0" smtClean="0"/>
              <a:t>Ventajas (online)</a:t>
            </a:r>
          </a:p>
          <a:p>
            <a:pPr lvl="1"/>
            <a:r>
              <a:rPr lang="es-PA" dirty="0" smtClean="0"/>
              <a:t>Donde el ambiente penaliza las acciones y computacionalmente es fuerte (mucho tiempo)</a:t>
            </a:r>
          </a:p>
          <a:p>
            <a:pPr lvl="1"/>
            <a:r>
              <a:rPr lang="es-PA" dirty="0" smtClean="0"/>
              <a:t>Recomendado para ambientes no conocidos</a:t>
            </a:r>
          </a:p>
          <a:p>
            <a:pPr lvl="1"/>
            <a:r>
              <a:rPr lang="es-PA" dirty="0" smtClean="0"/>
              <a:t>Problema de exploración</a:t>
            </a:r>
          </a:p>
          <a:p>
            <a:pPr lvl="2"/>
            <a:r>
              <a:rPr lang="es-PA" dirty="0" smtClean="0"/>
              <a:t>Ver DARPA </a:t>
            </a:r>
            <a:r>
              <a:rPr lang="es-PA" dirty="0" err="1" smtClean="0"/>
              <a:t>Subterrain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r>
              <a:rPr lang="es-PA" dirty="0" smtClean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comentamos, acciones primero! Luego computación.</a:t>
            </a:r>
          </a:p>
          <a:p>
            <a:r>
              <a:rPr lang="es-PA" dirty="0" smtClean="0"/>
              <a:t>Ambiente observable</a:t>
            </a:r>
            <a:r>
              <a:rPr lang="es-PA" dirty="0"/>
              <a:t> </a:t>
            </a:r>
            <a:r>
              <a:rPr lang="es-PA" dirty="0" smtClean="0"/>
              <a:t>Y conoce</a:t>
            </a:r>
          </a:p>
          <a:p>
            <a:pPr lvl="1"/>
            <a:r>
              <a:rPr lang="es-PA" dirty="0" smtClean="0"/>
              <a:t>Acciones</a:t>
            </a:r>
          </a:p>
          <a:p>
            <a:pPr lvl="1"/>
            <a:r>
              <a:rPr lang="es-PA" dirty="0" smtClean="0"/>
              <a:t>Función de costo</a:t>
            </a:r>
          </a:p>
          <a:p>
            <a:pPr lvl="1"/>
            <a:r>
              <a:rPr lang="es-PA" dirty="0" smtClean="0"/>
              <a:t>Estado objetivo (sin embargo no puede saber su solución)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Fig. El agente no sabrá sin moverse que de Arriba = (1,1) lleva a (1,2) o Abajo = (1,1) </a:t>
            </a:r>
          </a:p>
          <a:p>
            <a:pPr lvl="1"/>
            <a:r>
              <a:rPr lang="es-PA" dirty="0" smtClean="0"/>
              <a:t>Debe tener una heurística que calcule la distancia (inicio-fin)</a:t>
            </a:r>
          </a:p>
          <a:p>
            <a:pPr lvl="2"/>
            <a:r>
              <a:rPr lang="es-PA" dirty="0" smtClean="0"/>
              <a:t>Distancia Manhattan,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El objetivo es minimizar el costo (distancia)</a:t>
            </a:r>
          </a:p>
          <a:p>
            <a:pPr lvl="1"/>
            <a:r>
              <a:rPr lang="es-PA" dirty="0" smtClean="0"/>
              <a:t>El costo total del camino también</a:t>
            </a:r>
          </a:p>
          <a:p>
            <a:pPr lvl="1"/>
            <a:r>
              <a:rPr lang="es-PA" dirty="0" smtClean="0"/>
              <a:t>Radio competitivo = camino que sigue el robot vs el camino óptimo</a:t>
            </a:r>
          </a:p>
          <a:p>
            <a:pPr lvl="2"/>
            <a:r>
              <a:rPr lang="es-PA" dirty="0" smtClean="0"/>
              <a:t>Debe ser lo menor posible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 veces hay soluciones irreversibles (caminos infinitos)</a:t>
            </a:r>
          </a:p>
          <a:p>
            <a:pPr lvl="1"/>
            <a:r>
              <a:rPr lang="es-PA" dirty="0" smtClean="0"/>
              <a:t>La acción no nos da </a:t>
            </a:r>
            <a:r>
              <a:rPr lang="es-PA" dirty="0" err="1" smtClean="0"/>
              <a:t>seguimento</a:t>
            </a:r>
            <a:r>
              <a:rPr lang="es-PA" dirty="0" smtClean="0"/>
              <a:t> de acciones previas</a:t>
            </a:r>
          </a:p>
          <a:p>
            <a:pPr lvl="1"/>
            <a:r>
              <a:rPr lang="es-PA" dirty="0" smtClean="0"/>
              <a:t>Queda en un callejón sin salida</a:t>
            </a:r>
          </a:p>
          <a:p>
            <a:pPr lvl="2"/>
            <a:r>
              <a:rPr lang="es-PA" dirty="0" err="1" smtClean="0"/>
              <a:t>Ningun</a:t>
            </a:r>
            <a:r>
              <a:rPr lang="es-PA" dirty="0" smtClean="0"/>
              <a:t> algoritmo se salva de esto tampoco!!!</a:t>
            </a:r>
          </a:p>
          <a:p>
            <a:r>
              <a:rPr lang="es-PA" dirty="0" smtClean="0"/>
              <a:t>Considere la figura</a:t>
            </a:r>
          </a:p>
          <a:p>
            <a:pPr lvl="1"/>
            <a:r>
              <a:rPr lang="es-PA" dirty="0" smtClean="0"/>
              <a:t>Dos espacios estados sin salida</a:t>
            </a:r>
          </a:p>
          <a:p>
            <a:pPr lvl="1"/>
            <a:r>
              <a:rPr lang="es-PA" dirty="0" smtClean="0"/>
              <a:t>Los dos espacios lucen idénticos</a:t>
            </a:r>
          </a:p>
          <a:p>
            <a:pPr lvl="1"/>
            <a:r>
              <a:rPr lang="es-PA" dirty="0" smtClean="0"/>
              <a:t>Debe hacer las mismas decisiones en ambos</a:t>
            </a:r>
          </a:p>
          <a:p>
            <a:pPr lvl="2"/>
            <a:r>
              <a:rPr lang="es-PA" dirty="0" smtClean="0"/>
              <a:t>Argumento adversario</a:t>
            </a:r>
          </a:p>
          <a:p>
            <a:pPr lvl="1"/>
            <a:r>
              <a:rPr lang="es-PA" dirty="0" smtClean="0"/>
              <a:t>Difíciles para exploración de robots</a:t>
            </a:r>
          </a:p>
          <a:p>
            <a:pPr lvl="2"/>
            <a:r>
              <a:rPr lang="es-PA" dirty="0" smtClean="0"/>
              <a:t>Escaleras, Rampas, Calles de un solo sentido, etc.</a:t>
            </a:r>
          </a:p>
          <a:p>
            <a:pPr lvl="1"/>
            <a:r>
              <a:rPr lang="es-PA" dirty="0" smtClean="0"/>
              <a:t>Aún siendo explorables y conocidos no se puede garantizar una razón competitiva</a:t>
            </a:r>
          </a:p>
          <a:p>
            <a:pPr lvl="1"/>
            <a:r>
              <a:rPr lang="es-PA" dirty="0" smtClean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Agentes de 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Cada acción recibe nuevamente un </a:t>
            </a:r>
            <a:r>
              <a:rPr lang="es-PA" dirty="0" err="1" smtClean="0"/>
              <a:t>percepto</a:t>
            </a:r>
            <a:endParaRPr lang="es-PA" dirty="0" smtClean="0"/>
          </a:p>
          <a:p>
            <a:r>
              <a:rPr lang="es-PA" dirty="0" smtClean="0"/>
              <a:t>Podemos aumentar el mapa del entorno</a:t>
            </a:r>
          </a:p>
          <a:p>
            <a:r>
              <a:rPr lang="es-PA" dirty="0" smtClean="0"/>
              <a:t>El mapa actual nos ayuda a decidir donde ir después</a:t>
            </a:r>
          </a:p>
          <a:p>
            <a:r>
              <a:rPr lang="es-PA" dirty="0" smtClean="0"/>
              <a:t>A* (algoritmo offline), expande los nodos y los subsiguientes</a:t>
            </a:r>
            <a:r>
              <a:rPr lang="es-PA" dirty="0"/>
              <a:t> </a:t>
            </a:r>
            <a:r>
              <a:rPr lang="es-PA" dirty="0" smtClean="0"/>
              <a:t>hasta encontrar solución </a:t>
            </a:r>
            <a:r>
              <a:rPr lang="es-PA" dirty="0" err="1" smtClean="0"/>
              <a:t>ópt.</a:t>
            </a:r>
            <a:endParaRPr lang="es-PA" dirty="0" smtClean="0"/>
          </a:p>
          <a:p>
            <a:r>
              <a:rPr lang="es-PA" dirty="0" smtClean="0"/>
              <a:t>Un algoritmo online descubre estos sucesores</a:t>
            </a:r>
          </a:p>
          <a:p>
            <a:r>
              <a:rPr lang="es-PA" dirty="0" smtClean="0"/>
              <a:t>Podemos usar </a:t>
            </a:r>
            <a:r>
              <a:rPr lang="es-PA" dirty="0" err="1" smtClean="0"/>
              <a:t>Depth-First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, pero online</a:t>
            </a:r>
          </a:p>
          <a:p>
            <a:pPr lvl="1"/>
            <a:r>
              <a:rPr lang="es-PA" dirty="0" smtClean="0"/>
              <a:t>El agente almacena una tabla de RESULT</a:t>
            </a:r>
          </a:p>
          <a:p>
            <a:pPr lvl="2"/>
            <a:r>
              <a:rPr lang="es-PA" dirty="0" smtClean="0"/>
              <a:t>Estado actual y acciones</a:t>
            </a:r>
          </a:p>
          <a:p>
            <a:pPr lvl="1"/>
            <a:r>
              <a:rPr lang="es-PA" dirty="0" smtClean="0"/>
              <a:t>El agente intenta esta acción</a:t>
            </a:r>
          </a:p>
          <a:p>
            <a:pPr lvl="1"/>
            <a:r>
              <a:rPr lang="es-PA" dirty="0" smtClean="0"/>
              <a:t>Si ya intento todas las acciones viene el problema</a:t>
            </a:r>
          </a:p>
          <a:p>
            <a:pPr lvl="2"/>
            <a:r>
              <a:rPr lang="es-PA" dirty="0" smtClean="0"/>
              <a:t>Asume las tareas completadas</a:t>
            </a:r>
          </a:p>
          <a:p>
            <a:pPr lvl="1"/>
            <a:r>
              <a:rPr lang="es-PA" dirty="0" smtClean="0"/>
              <a:t>Como es online tiene tracking físico del </a:t>
            </a:r>
            <a:r>
              <a:rPr lang="es-PA" dirty="0" err="1" smtClean="0"/>
              <a:t>percepto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Buscan tener expansión del nodo localmente (</a:t>
            </a:r>
            <a:r>
              <a:rPr lang="es-PA" dirty="0" err="1" smtClean="0"/>
              <a:t>hill-climbing</a:t>
            </a:r>
            <a:r>
              <a:rPr lang="es-PA" dirty="0" smtClean="0"/>
              <a:t>, DFS)</a:t>
            </a:r>
          </a:p>
          <a:p>
            <a:pPr lvl="1"/>
            <a:r>
              <a:rPr lang="es-PA" dirty="0" smtClean="0"/>
              <a:t>Como mantienen un solo estado en memoria es un algoritmo online!</a:t>
            </a:r>
          </a:p>
          <a:p>
            <a:pPr lvl="1"/>
            <a:r>
              <a:rPr lang="es-PA" dirty="0" smtClean="0"/>
              <a:t>Tiene el problema de máximo local, no es muy útil solo, hay que mezclarlo</a:t>
            </a:r>
          </a:p>
          <a:p>
            <a:pPr lvl="1"/>
            <a:r>
              <a:rPr lang="es-PA" dirty="0" smtClean="0"/>
              <a:t>Tampoco sirve con reinicios aleatorios</a:t>
            </a:r>
          </a:p>
          <a:p>
            <a:r>
              <a:rPr lang="es-PA" dirty="0" smtClean="0"/>
              <a:t>Caminos aleatorios en vez de reinicios aleatorios para explorar el ambiente!</a:t>
            </a:r>
          </a:p>
          <a:p>
            <a:pPr lvl="1"/>
            <a:r>
              <a:rPr lang="es-PA" dirty="0" smtClean="0"/>
              <a:t>Seleccionar una acción aleatoria del total de posibilidades</a:t>
            </a:r>
          </a:p>
          <a:p>
            <a:r>
              <a:rPr lang="es-PA" dirty="0" smtClean="0"/>
              <a:t>A un espacio finito </a:t>
            </a:r>
            <a:r>
              <a:rPr lang="es-PA" dirty="0" err="1" smtClean="0"/>
              <a:t>eventualemnte</a:t>
            </a:r>
            <a:r>
              <a:rPr lang="es-PA" dirty="0" smtClean="0"/>
              <a:t> completa el objetivo</a:t>
            </a:r>
            <a:endParaRPr lang="es-PA" dirty="0"/>
          </a:p>
          <a:p>
            <a:r>
              <a:rPr lang="es-PA" dirty="0" smtClean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es aumentar </a:t>
            </a:r>
            <a:r>
              <a:rPr lang="es-PA" dirty="0" err="1" smtClean="0"/>
              <a:t>hill-climbing</a:t>
            </a:r>
            <a:r>
              <a:rPr lang="es-PA" dirty="0" smtClean="0"/>
              <a:t> con memorias</a:t>
            </a:r>
          </a:p>
          <a:p>
            <a:pPr lvl="1"/>
            <a:r>
              <a:rPr lang="es-PA" dirty="0" smtClean="0"/>
              <a:t>Almacenar el estado actual </a:t>
            </a:r>
          </a:p>
          <a:p>
            <a:pPr lvl="1"/>
            <a:r>
              <a:rPr lang="es-PA" dirty="0" smtClean="0"/>
              <a:t>(a) El agente se encuentra atrapado en el mínimo local</a:t>
            </a:r>
          </a:p>
          <a:p>
            <a:pPr lvl="2"/>
            <a:r>
              <a:rPr lang="es-PA" dirty="0" smtClean="0"/>
              <a:t>Trata luego de estimar el camino óptimo dado el costo actual</a:t>
            </a:r>
          </a:p>
          <a:p>
            <a:pPr lvl="2"/>
            <a:r>
              <a:rPr lang="es-PA" dirty="0" smtClean="0"/>
              <a:t>En el estado 8, para el estado 2 (1 + 9) + (1 + 2) es mejor ir a la derecha</a:t>
            </a:r>
          </a:p>
          <a:p>
            <a:pPr lvl="1"/>
            <a:r>
              <a:rPr lang="es-PA" dirty="0" smtClean="0"/>
              <a:t>(b) Para ir al siguiente estado debe ir atrás y luego adelante (2 + 1)</a:t>
            </a:r>
          </a:p>
          <a:p>
            <a:r>
              <a:rPr lang="es-PA" dirty="0" smtClean="0"/>
              <a:t>Este agente es un “</a:t>
            </a:r>
            <a:r>
              <a:rPr lang="es-PA" dirty="0" err="1" smtClean="0"/>
              <a:t>Learning</a:t>
            </a:r>
            <a:r>
              <a:rPr lang="es-PA" dirty="0" smtClean="0"/>
              <a:t> Real-Time A*” LRTA*</a:t>
            </a:r>
          </a:p>
          <a:p>
            <a:pPr lvl="1"/>
            <a:r>
              <a:rPr lang="es-PA" dirty="0" smtClean="0"/>
              <a:t>Garantiza una solución en el ambiente explorable</a:t>
            </a:r>
          </a:p>
          <a:p>
            <a:pPr lvl="1"/>
            <a:r>
              <a:rPr lang="es-PA" dirty="0" smtClean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Aprendiendo en Búsqueda Online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La ignorancia inicial de estos agentes son oportunidad de aprendizaje (algoritmo)</a:t>
            </a:r>
          </a:p>
          <a:p>
            <a:r>
              <a:rPr lang="es-PA" dirty="0" smtClean="0"/>
              <a:t>Se aprende un mapa del entorno</a:t>
            </a:r>
          </a:p>
          <a:p>
            <a:pPr lvl="1"/>
            <a:r>
              <a:rPr lang="es-PA" dirty="0" smtClean="0"/>
              <a:t>Se almacenan las experiencias</a:t>
            </a:r>
          </a:p>
          <a:p>
            <a:r>
              <a:rPr lang="es-PA" dirty="0" smtClean="0"/>
              <a:t>Adquiere estimación precisa del costo en cada acción</a:t>
            </a:r>
          </a:p>
          <a:p>
            <a:pPr lvl="1"/>
            <a:r>
              <a:rPr lang="es-PA" dirty="0" smtClean="0"/>
              <a:t>Realiza actualización de las reglas</a:t>
            </a:r>
          </a:p>
          <a:p>
            <a:pPr lvl="1"/>
            <a:r>
              <a:rPr lang="es-PA" dirty="0" smtClean="0"/>
              <a:t>Provee que el agente explore el espacio</a:t>
            </a:r>
          </a:p>
          <a:p>
            <a:r>
              <a:rPr lang="es-PA" dirty="0" smtClean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4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/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=""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=""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 smtClean="0"/>
              <a:t>Inteligencia Artificial – Agentes Inteligentes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</a:t>
            </a:r>
          </a:p>
          <a:p>
            <a:pPr lvl="1"/>
            <a:r>
              <a:rPr lang="es-PA" dirty="0" smtClean="0"/>
              <a:t>Percibe su ambiente</a:t>
            </a:r>
            <a:r>
              <a:rPr lang="es-PA" dirty="0"/>
              <a:t> </a:t>
            </a:r>
            <a:r>
              <a:rPr lang="es-PA" dirty="0" smtClean="0"/>
              <a:t>usando sensores</a:t>
            </a:r>
          </a:p>
          <a:p>
            <a:pPr lvl="1"/>
            <a:r>
              <a:rPr lang="es-PA" dirty="0" smtClean="0"/>
              <a:t>Realiza acciones  a través de actuadores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Percept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Capacidad del agente de percibir sus entradas en cualquier instante</a:t>
            </a:r>
          </a:p>
          <a:p>
            <a:pPr lvl="1"/>
            <a:r>
              <a:rPr lang="es-PA" dirty="0" smtClean="0"/>
              <a:t>Los agentes operan con información pasada, no la que podrán ver</a:t>
            </a:r>
          </a:p>
          <a:p>
            <a:r>
              <a:rPr lang="es-PA" dirty="0" smtClean="0"/>
              <a:t>Función de agente</a:t>
            </a:r>
          </a:p>
          <a:p>
            <a:pPr lvl="1"/>
            <a:r>
              <a:rPr lang="es-PA" dirty="0" smtClean="0"/>
              <a:t>Mapea la secuencia de percepción en acciones</a:t>
            </a:r>
          </a:p>
          <a:p>
            <a:pPr lvl="1"/>
            <a:r>
              <a:rPr lang="es-PA" dirty="0" smtClean="0"/>
              <a:t>Construir una tabla de acciones</a:t>
            </a:r>
          </a:p>
          <a:p>
            <a:pPr lvl="2"/>
            <a:r>
              <a:rPr lang="es-PA" dirty="0" smtClean="0"/>
              <a:t>Descripción Matemática</a:t>
            </a:r>
          </a:p>
          <a:p>
            <a:pPr lvl="1"/>
            <a:r>
              <a:rPr lang="es-PA" dirty="0" smtClean="0"/>
              <a:t>Caracterización del agente</a:t>
            </a:r>
          </a:p>
          <a:p>
            <a:r>
              <a:rPr lang="es-PA" dirty="0" smtClean="0"/>
              <a:t>Programa de agente</a:t>
            </a:r>
          </a:p>
          <a:p>
            <a:pPr lvl="1"/>
            <a:r>
              <a:rPr lang="es-PA" dirty="0" smtClean="0"/>
              <a:t>El conjunto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</p:spTree>
    <p:extLst>
      <p:ext uri="{BB962C8B-B14F-4D97-AF65-F5344CB8AC3E}">
        <p14:creationId xmlns:p14="http://schemas.microsoft.com/office/powerpoint/2010/main" val="3214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  (Maximizar el desempeño)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agente de aspiradora será un agente racional?</a:t>
            </a:r>
          </a:p>
          <a:p>
            <a:pPr lvl="1"/>
            <a:r>
              <a:rPr lang="es-PA" dirty="0" smtClean="0"/>
              <a:t>Depende</a:t>
            </a:r>
          </a:p>
          <a:p>
            <a:pPr lvl="1"/>
            <a:r>
              <a:rPr lang="es-PA" dirty="0" smtClean="0"/>
              <a:t>Evaluación a cada secuencia o a 1k de secuencias</a:t>
            </a:r>
          </a:p>
          <a:p>
            <a:pPr lvl="1"/>
            <a:r>
              <a:rPr lang="es-PA" dirty="0" smtClean="0"/>
              <a:t>Se conoce el ambiente a priori</a:t>
            </a:r>
          </a:p>
          <a:p>
            <a:pPr lvl="2"/>
            <a:r>
              <a:rPr lang="es-PA" dirty="0" smtClean="0"/>
              <a:t>Limpiamos el cuadrado</a:t>
            </a:r>
          </a:p>
          <a:p>
            <a:pPr lvl="2"/>
            <a:r>
              <a:rPr lang="es-PA" dirty="0" smtClean="0"/>
              <a:t>No conocemos la distribución de sucio</a:t>
            </a:r>
          </a:p>
          <a:p>
            <a:pPr lvl="2"/>
            <a:r>
              <a:rPr lang="es-PA" dirty="0" err="1" smtClean="0"/>
              <a:t>Izq</a:t>
            </a:r>
            <a:r>
              <a:rPr lang="es-PA" dirty="0" smtClean="0"/>
              <a:t>, Derecha o succionar son </a:t>
            </a:r>
            <a:r>
              <a:rPr lang="es-PA" dirty="0" err="1" smtClean="0"/>
              <a:t>acc</a:t>
            </a:r>
            <a:r>
              <a:rPr lang="es-PA" dirty="0" smtClean="0"/>
              <a:t>. únicas</a:t>
            </a:r>
            <a:endParaRPr lang="es-PA" dirty="0"/>
          </a:p>
          <a:p>
            <a:pPr lvl="2"/>
            <a:r>
              <a:rPr lang="es-PA" dirty="0" smtClean="0"/>
              <a:t>Se mantiene en la misma </a:t>
            </a:r>
            <a:r>
              <a:rPr lang="es-PA" dirty="0" err="1" smtClean="0"/>
              <a:t>posicion</a:t>
            </a:r>
            <a:endParaRPr lang="es-PA" dirty="0" smtClean="0"/>
          </a:p>
          <a:p>
            <a:pPr lvl="2"/>
            <a:r>
              <a:rPr lang="es-PA" dirty="0" smtClean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pPr lvl="1"/>
            <a:r>
              <a:rPr lang="es-PA" dirty="0" smtClean="0"/>
              <a:t>El agente toma en cuenta el resultado de sus acciones antes de actuar</a:t>
            </a:r>
          </a:p>
          <a:p>
            <a:pPr lvl="1"/>
            <a:r>
              <a:rPr lang="es-PA" dirty="0" smtClean="0"/>
              <a:t>Imposible en la realidad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Cruzar la calle sin observar lo impredecible (algo de arriba cae)</a:t>
            </a:r>
            <a:endParaRPr lang="es-PA" dirty="0"/>
          </a:p>
          <a:p>
            <a:r>
              <a:rPr lang="es-PA" dirty="0" smtClean="0"/>
              <a:t>Conclusión:</a:t>
            </a:r>
          </a:p>
          <a:p>
            <a:pPr lvl="1"/>
            <a:r>
              <a:rPr lang="es-PA" dirty="0" smtClean="0"/>
              <a:t>No se puede diseñar un agente pensando la mejor acción de los hechos (diseñando un futuro no visto)</a:t>
            </a:r>
          </a:p>
          <a:p>
            <a:r>
              <a:rPr lang="es-PA" dirty="0" smtClean="0"/>
              <a:t>No requerimos omnisciencia solo acciones a eventos pasados</a:t>
            </a:r>
          </a:p>
          <a:p>
            <a:r>
              <a:rPr lang="es-PA" dirty="0" smtClean="0"/>
              <a:t>Si requerimos mirar el ambiente al cruzar la calle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r>
              <a:rPr lang="es-PA" dirty="0" smtClean="0"/>
              <a:t>Mirar antes de ingresar a la calle</a:t>
            </a:r>
          </a:p>
          <a:p>
            <a:pPr lvl="1"/>
            <a:r>
              <a:rPr lang="es-PA" dirty="0" smtClean="0"/>
              <a:t>Recopilación de la información</a:t>
            </a:r>
          </a:p>
          <a:p>
            <a:pPr lvl="1"/>
            <a:r>
              <a:rPr lang="es-PA" dirty="0" smtClean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r>
              <a:rPr lang="es-PA" dirty="0" smtClean="0"/>
              <a:t>Necesitamos aprender del entorno</a:t>
            </a:r>
          </a:p>
          <a:p>
            <a:pPr lvl="1"/>
            <a:r>
              <a:rPr lang="es-PA" dirty="0" smtClean="0"/>
              <a:t>Aprendizaje anterior puede ser modificado y aumentado</a:t>
            </a:r>
          </a:p>
          <a:p>
            <a:pPr lvl="1"/>
            <a:r>
              <a:rPr lang="es-PA" dirty="0" smtClean="0"/>
              <a:t>Cuando se conoce el ambiente solo es necesario tomar acciones correctas</a:t>
            </a:r>
          </a:p>
          <a:p>
            <a:r>
              <a:rPr lang="es-PA" dirty="0" smtClean="0"/>
              <a:t>Del caso anterior el agente pierde autonomía</a:t>
            </a:r>
          </a:p>
          <a:p>
            <a:pPr lvl="1"/>
            <a:r>
              <a:rPr lang="es-PA" dirty="0" smtClean="0"/>
              <a:t>Un agente racional debe ser autónomo</a:t>
            </a:r>
          </a:p>
          <a:p>
            <a:pPr lvl="1"/>
            <a:r>
              <a:rPr lang="es-PA" dirty="0" smtClean="0"/>
              <a:t>Inicialmente </a:t>
            </a:r>
            <a:r>
              <a:rPr lang="es-PA" dirty="0" err="1" smtClean="0"/>
              <a:t>actua</a:t>
            </a:r>
            <a:r>
              <a:rPr lang="es-PA" dirty="0" smtClean="0"/>
              <a:t> </a:t>
            </a:r>
            <a:r>
              <a:rPr lang="es-PA" dirty="0" err="1" smtClean="0"/>
              <a:t>aleatoreamente</a:t>
            </a:r>
            <a:endParaRPr lang="es-PA" dirty="0" smtClean="0"/>
          </a:p>
          <a:p>
            <a:pPr lvl="1"/>
            <a:r>
              <a:rPr lang="es-PA" dirty="0" err="1" smtClean="0"/>
              <a:t>Despues</a:t>
            </a:r>
            <a:r>
              <a:rPr lang="es-PA" dirty="0" smtClean="0"/>
              <a:t> de experiencia en el ambiente, aprende</a:t>
            </a:r>
          </a:p>
          <a:p>
            <a:pPr lvl="1"/>
            <a:r>
              <a:rPr lang="es-PA" dirty="0" smtClean="0"/>
              <a:t>Luego es independiente</a:t>
            </a:r>
          </a:p>
          <a:p>
            <a:r>
              <a:rPr lang="es-PA" dirty="0" smtClean="0"/>
              <a:t>Tareas en el entorno</a:t>
            </a:r>
          </a:p>
          <a:p>
            <a:pPr lvl="1"/>
            <a:r>
              <a:rPr lang="es-PA" dirty="0" smtClean="0"/>
              <a:t>Son los problemas del ambiente</a:t>
            </a:r>
          </a:p>
          <a:p>
            <a:pPr lvl="1"/>
            <a:r>
              <a:rPr lang="es-PA" dirty="0" smtClean="0"/>
              <a:t>Los agentes son las soluciones 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Especificando las tareas del entorno</a:t>
            </a:r>
          </a:p>
          <a:p>
            <a:r>
              <a:rPr lang="es-PA" dirty="0" smtClean="0"/>
              <a:t>Para diseñar un agente que resuelva las tareas del entorno</a:t>
            </a:r>
          </a:p>
          <a:p>
            <a:pPr lvl="1"/>
            <a:r>
              <a:rPr lang="es-PA" dirty="0" smtClean="0"/>
              <a:t>Desempeño, Entorno, Actuadores, Sensores… PEAS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Pero también hay agentes de software o </a:t>
            </a:r>
            <a:r>
              <a:rPr lang="es-PA" dirty="0" err="1" smtClean="0"/>
              <a:t>softbots</a:t>
            </a:r>
            <a:r>
              <a:rPr lang="es-PA" dirty="0" smtClean="0"/>
              <a:t>!</a:t>
            </a:r>
          </a:p>
          <a:p>
            <a:pPr lvl="1"/>
            <a:r>
              <a:rPr lang="es-PA" dirty="0" err="1" smtClean="0"/>
              <a:t>Webot</a:t>
            </a:r>
            <a:r>
              <a:rPr lang="es-PA" dirty="0" smtClean="0"/>
              <a:t> que muestra noticias de </a:t>
            </a:r>
            <a:r>
              <a:rPr lang="es-PA" dirty="0" err="1" smtClean="0"/>
              <a:t>interes</a:t>
            </a:r>
            <a:r>
              <a:rPr lang="es-PA" dirty="0" smtClean="0"/>
              <a:t> a un usuario</a:t>
            </a:r>
          </a:p>
          <a:p>
            <a:pPr lvl="1"/>
            <a:r>
              <a:rPr lang="es-PA" dirty="0" smtClean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 smtClean="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Completa o Parcialmente Observable</a:t>
            </a:r>
          </a:p>
          <a:p>
            <a:pPr lvl="1"/>
            <a:r>
              <a:rPr lang="es-PA" dirty="0" smtClean="0"/>
              <a:t>Completa:  Tiene acceso a todos los estados en cualquier momento</a:t>
            </a:r>
          </a:p>
          <a:p>
            <a:pPr lvl="2"/>
            <a:r>
              <a:rPr lang="es-PA" dirty="0" smtClean="0"/>
              <a:t>Detectamos todo lo necesario para realizar las acciones</a:t>
            </a:r>
          </a:p>
          <a:p>
            <a:pPr lvl="2"/>
            <a:r>
              <a:rPr lang="es-PA" dirty="0" smtClean="0"/>
              <a:t>No se necesita mantener el estado del ambiente (ya se tiene en cada estado)</a:t>
            </a:r>
          </a:p>
          <a:p>
            <a:pPr lvl="1"/>
            <a:r>
              <a:rPr lang="es-PA" dirty="0" smtClean="0"/>
              <a:t>Parcial:  Información del sensor con ruido o deja de responder</a:t>
            </a:r>
          </a:p>
          <a:p>
            <a:pPr lvl="2"/>
            <a:r>
              <a:rPr lang="es-PA" dirty="0" smtClean="0"/>
              <a:t>Una aspiradora con sensor de polvo solamente (no entiende ubicación)</a:t>
            </a:r>
          </a:p>
          <a:p>
            <a:pPr lvl="2"/>
            <a:r>
              <a:rPr lang="es-PA" dirty="0" smtClean="0"/>
              <a:t>En SDC no podemos saber las acciones que toman los otros vehículos</a:t>
            </a:r>
          </a:p>
          <a:p>
            <a:r>
              <a:rPr lang="es-PA" dirty="0" err="1" smtClean="0"/>
              <a:t>Uni</a:t>
            </a:r>
            <a:r>
              <a:rPr lang="es-PA" dirty="0" smtClean="0"/>
              <a:t>-agente o </a:t>
            </a:r>
            <a:r>
              <a:rPr lang="es-PA" dirty="0" err="1" smtClean="0"/>
              <a:t>multi</a:t>
            </a:r>
            <a:r>
              <a:rPr lang="es-PA" dirty="0" smtClean="0"/>
              <a:t>-agente</a:t>
            </a:r>
          </a:p>
          <a:p>
            <a:pPr lvl="1"/>
            <a:r>
              <a:rPr lang="es-PA" dirty="0" smtClean="0"/>
              <a:t>Para el </a:t>
            </a:r>
            <a:r>
              <a:rPr lang="es-PA" dirty="0" err="1" smtClean="0"/>
              <a:t>ejm</a:t>
            </a:r>
            <a:r>
              <a:rPr lang="es-PA" dirty="0" smtClean="0"/>
              <a:t>. Del taxi</a:t>
            </a:r>
          </a:p>
          <a:p>
            <a:pPr lvl="2"/>
            <a:r>
              <a:rPr lang="es-PA" dirty="0" smtClean="0"/>
              <a:t>Otros son otros agentes</a:t>
            </a:r>
          </a:p>
          <a:p>
            <a:pPr lvl="2"/>
            <a:r>
              <a:rPr lang="es-PA" dirty="0" smtClean="0"/>
              <a:t>O forman parte del ambiente</a:t>
            </a:r>
          </a:p>
          <a:p>
            <a:r>
              <a:rPr lang="es-PA" dirty="0" smtClean="0"/>
              <a:t>Ajedrez: </a:t>
            </a:r>
            <a:r>
              <a:rPr lang="es-PA" dirty="0" err="1" smtClean="0"/>
              <a:t>multiagente</a:t>
            </a:r>
            <a:r>
              <a:rPr lang="es-PA" dirty="0" smtClean="0"/>
              <a:t> competitivo</a:t>
            </a:r>
          </a:p>
          <a:p>
            <a:r>
              <a:rPr lang="es-PA" dirty="0" smtClean="0"/>
              <a:t>Taxi: </a:t>
            </a:r>
            <a:r>
              <a:rPr lang="es-PA" dirty="0" err="1" smtClean="0"/>
              <a:t>multiagente</a:t>
            </a:r>
            <a:r>
              <a:rPr lang="es-PA" dirty="0" smtClean="0"/>
              <a:t> cooperativo</a:t>
            </a:r>
          </a:p>
          <a:p>
            <a:pPr lvl="1"/>
            <a:r>
              <a:rPr lang="es-PA" dirty="0" smtClean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 smtClean="0"/>
              <a:t>Deterministico</a:t>
            </a:r>
            <a:r>
              <a:rPr lang="es-PA" dirty="0" smtClean="0"/>
              <a:t> vs </a:t>
            </a:r>
            <a:r>
              <a:rPr lang="es-PA" dirty="0" err="1" smtClean="0"/>
              <a:t>Estocastico</a:t>
            </a:r>
            <a:endParaRPr lang="es-PA" dirty="0" smtClean="0"/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:  El estado siguiente depende de la acción actual</a:t>
            </a:r>
          </a:p>
          <a:p>
            <a:pPr lvl="2"/>
            <a:r>
              <a:rPr lang="es-PA" dirty="0" smtClean="0"/>
              <a:t>Aspiradora</a:t>
            </a:r>
          </a:p>
          <a:p>
            <a:pPr lvl="1"/>
            <a:r>
              <a:rPr lang="es-PA" dirty="0" err="1" smtClean="0"/>
              <a:t>Estocastico</a:t>
            </a:r>
            <a:r>
              <a:rPr lang="es-PA" dirty="0" smtClean="0"/>
              <a:t>: incertidumbre, probabilístico y depende</a:t>
            </a:r>
          </a:p>
          <a:p>
            <a:pPr lvl="2"/>
            <a:r>
              <a:rPr lang="es-PA" dirty="0" smtClean="0"/>
              <a:t>SDC</a:t>
            </a:r>
          </a:p>
          <a:p>
            <a:pPr lvl="2"/>
            <a:r>
              <a:rPr lang="es-PA" dirty="0" smtClean="0"/>
              <a:t>Si al mundo de la aspiradora añadimos </a:t>
            </a:r>
            <a:r>
              <a:rPr lang="es-PA" dirty="0" err="1" smtClean="0"/>
              <a:t>aleatoreamente</a:t>
            </a:r>
            <a:r>
              <a:rPr lang="es-PA" dirty="0" smtClean="0"/>
              <a:t> polvo</a:t>
            </a:r>
          </a:p>
          <a:p>
            <a:r>
              <a:rPr lang="es-PA" dirty="0" smtClean="0"/>
              <a:t>Un ambiente es incierto si no es completamente observable o determinístico</a:t>
            </a:r>
          </a:p>
          <a:p>
            <a:r>
              <a:rPr lang="es-PA" dirty="0" err="1" smtClean="0"/>
              <a:t>Episodico</a:t>
            </a:r>
            <a:r>
              <a:rPr lang="es-PA" dirty="0" smtClean="0"/>
              <a:t> vs Secuencial</a:t>
            </a:r>
          </a:p>
          <a:p>
            <a:pPr lvl="1"/>
            <a:r>
              <a:rPr lang="es-PA" dirty="0" err="1" smtClean="0"/>
              <a:t>Episodico</a:t>
            </a:r>
            <a:r>
              <a:rPr lang="es-PA" dirty="0" smtClean="0"/>
              <a:t>:  percepción y luego acción</a:t>
            </a:r>
          </a:p>
          <a:p>
            <a:pPr lvl="2"/>
            <a:r>
              <a:rPr lang="es-PA" dirty="0" smtClean="0"/>
              <a:t>El siguiente episodio no depende de acciones previas</a:t>
            </a:r>
          </a:p>
          <a:p>
            <a:pPr lvl="2"/>
            <a:r>
              <a:rPr lang="es-PA" dirty="0" smtClean="0"/>
              <a:t>Sistema de visión de desperfectos</a:t>
            </a:r>
          </a:p>
          <a:p>
            <a:pPr lvl="1"/>
            <a:r>
              <a:rPr lang="es-PA" dirty="0" smtClean="0"/>
              <a:t>Secuencial: acciones a corto plazo afectan acciones futuras a largo plazo</a:t>
            </a:r>
          </a:p>
          <a:p>
            <a:pPr lvl="2"/>
            <a:r>
              <a:rPr lang="es-PA" dirty="0" smtClean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Estático vs Dinámico</a:t>
            </a:r>
          </a:p>
          <a:p>
            <a:pPr lvl="1"/>
            <a:r>
              <a:rPr lang="es-PA" dirty="0" smtClean="0"/>
              <a:t>Dinámico:  El entorno cambia mientras se toma decisión</a:t>
            </a:r>
          </a:p>
          <a:p>
            <a:pPr lvl="2"/>
            <a:r>
              <a:rPr lang="es-PA" dirty="0" smtClean="0"/>
              <a:t>Pregunta al agente que hacer</a:t>
            </a:r>
          </a:p>
          <a:p>
            <a:pPr lvl="1"/>
            <a:r>
              <a:rPr lang="es-PA" dirty="0" smtClean="0"/>
              <a:t>Estático: no posee cambio</a:t>
            </a:r>
          </a:p>
          <a:p>
            <a:pPr lvl="2"/>
            <a:r>
              <a:rPr lang="es-PA" dirty="0" smtClean="0"/>
              <a:t>Fáciles de manejar</a:t>
            </a:r>
          </a:p>
          <a:p>
            <a:pPr lvl="2"/>
            <a:r>
              <a:rPr lang="es-PA" dirty="0" smtClean="0"/>
              <a:t>No necesita mirar el entorno mientras decide</a:t>
            </a:r>
          </a:p>
          <a:p>
            <a:pPr lvl="1"/>
            <a:r>
              <a:rPr lang="es-PA" dirty="0" err="1" smtClean="0"/>
              <a:t>Semidinámico</a:t>
            </a:r>
            <a:r>
              <a:rPr lang="es-PA" dirty="0" smtClean="0"/>
              <a:t>:  el entorno no cambia, el agente si</a:t>
            </a:r>
          </a:p>
          <a:p>
            <a:pPr lvl="2"/>
            <a:r>
              <a:rPr lang="es-PA" dirty="0" smtClean="0"/>
              <a:t>Ajedrez con reloj</a:t>
            </a:r>
          </a:p>
          <a:p>
            <a:r>
              <a:rPr lang="es-PA" dirty="0" smtClean="0"/>
              <a:t>Discreto vs continuo</a:t>
            </a:r>
          </a:p>
          <a:p>
            <a:pPr lvl="1"/>
            <a:r>
              <a:rPr lang="es-PA" dirty="0" smtClean="0"/>
              <a:t>El estado del entorno a medida que transcurre el tiempo</a:t>
            </a:r>
          </a:p>
          <a:p>
            <a:pPr lvl="1"/>
            <a:r>
              <a:rPr lang="es-PA" dirty="0" smtClean="0"/>
              <a:t>Discreto: Ajedrez, damas, X 0</a:t>
            </a:r>
          </a:p>
          <a:p>
            <a:pPr lvl="1"/>
            <a:r>
              <a:rPr lang="es-PA" dirty="0" smtClean="0"/>
              <a:t>Continuo: SDC, </a:t>
            </a:r>
            <a:r>
              <a:rPr lang="es-PA" dirty="0" err="1" smtClean="0"/>
              <a:t>Robotica</a:t>
            </a:r>
            <a:r>
              <a:rPr lang="es-PA" dirty="0" smtClean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Desconocido:</a:t>
            </a:r>
          </a:p>
          <a:p>
            <a:pPr lvl="1"/>
            <a:r>
              <a:rPr lang="es-PA" dirty="0" smtClean="0"/>
              <a:t>Se refiere mas al agente que al entorno</a:t>
            </a:r>
            <a:endParaRPr lang="es-PA" dirty="0"/>
          </a:p>
          <a:p>
            <a:pPr lvl="1"/>
            <a:r>
              <a:rPr lang="es-PA" dirty="0" smtClean="0"/>
              <a:t>Leyes físicas</a:t>
            </a:r>
          </a:p>
          <a:p>
            <a:pPr lvl="1"/>
            <a:r>
              <a:rPr lang="es-PA" dirty="0" smtClean="0"/>
              <a:t>Desconocido</a:t>
            </a:r>
          </a:p>
          <a:p>
            <a:pPr lvl="2"/>
            <a:r>
              <a:rPr lang="es-PA" dirty="0" smtClean="0"/>
              <a:t>debe aprender de él para tomar buenas decisiones</a:t>
            </a:r>
          </a:p>
          <a:p>
            <a:pPr lvl="1"/>
            <a:r>
              <a:rPr lang="es-PA" dirty="0" smtClean="0"/>
              <a:t>Un ambiente conocido puede ser parcialmente observable</a:t>
            </a:r>
          </a:p>
          <a:p>
            <a:pPr lvl="2"/>
            <a:r>
              <a:rPr lang="es-PA" dirty="0" smtClean="0"/>
              <a:t>Solitario: no se sabe la siguiente carta, si las reglas</a:t>
            </a:r>
          </a:p>
          <a:p>
            <a:pPr lvl="1"/>
            <a:r>
              <a:rPr lang="es-PA" dirty="0" smtClean="0"/>
              <a:t>Un ambiente desconocido puede ser completamente observable</a:t>
            </a:r>
          </a:p>
          <a:p>
            <a:pPr lvl="2"/>
            <a:r>
              <a:rPr lang="es-PA" dirty="0" smtClean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para los agentes se deben evaluar varias clases de entornos</a:t>
            </a:r>
          </a:p>
          <a:p>
            <a:r>
              <a:rPr lang="es-PA" dirty="0" smtClean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El trabajo de IA es crear programas agentes que implementen esta función de agente</a:t>
            </a:r>
          </a:p>
          <a:p>
            <a:pPr lvl="1"/>
            <a:r>
              <a:rPr lang="es-PA" dirty="0" smtClean="0"/>
              <a:t>Corren en algún conjunto computacional</a:t>
            </a:r>
          </a:p>
          <a:p>
            <a:pPr lvl="1"/>
            <a:r>
              <a:rPr lang="es-PA" dirty="0" smtClean="0"/>
              <a:t>Agente = arquitectura + programa</a:t>
            </a:r>
          </a:p>
          <a:p>
            <a:r>
              <a:rPr lang="es-PA" dirty="0" smtClean="0"/>
              <a:t>Programas Agentes</a:t>
            </a:r>
          </a:p>
          <a:p>
            <a:pPr lvl="1"/>
            <a:r>
              <a:rPr lang="es-PA" dirty="0" smtClean="0"/>
              <a:t>Siempre iguales:  perciben el ambiente, ejecutan acciones a actuadores</a:t>
            </a:r>
          </a:p>
          <a:p>
            <a:pPr lvl="2"/>
            <a:r>
              <a:rPr lang="es-PA" dirty="0" smtClean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r>
              <a:rPr lang="es-PA" dirty="0" smtClean="0"/>
              <a:t>Un agente basado en tablas es una mala decisión de diseño!.  A pesar de todo hace lo deseado.</a:t>
            </a:r>
          </a:p>
          <a:p>
            <a:pPr lvl="1"/>
            <a:r>
              <a:rPr lang="es-PA" dirty="0" smtClean="0"/>
              <a:t>En el taxi: cámara a 640x480 x 24 bits color @ 30s = 10^250,000,000,000 </a:t>
            </a:r>
            <a:r>
              <a:rPr lang="es-PA" dirty="0" err="1" smtClean="0"/>
              <a:t>percepts</a:t>
            </a:r>
            <a:endParaRPr lang="es-PA" dirty="0" smtClean="0"/>
          </a:p>
          <a:p>
            <a:pPr lvl="1"/>
            <a:r>
              <a:rPr lang="es-PA" dirty="0" smtClean="0"/>
              <a:t>Ajedrez = 10^150 posibilidades</a:t>
            </a:r>
          </a:p>
          <a:p>
            <a:pPr lvl="2"/>
            <a:r>
              <a:rPr lang="es-PA" dirty="0" smtClean="0"/>
              <a:t>Demasiado tiempo de creación, alojamiento del agente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simple</a:t>
            </a:r>
          </a:p>
          <a:p>
            <a:pPr lvl="1"/>
            <a:r>
              <a:rPr lang="es-PA" dirty="0" smtClean="0"/>
              <a:t>Acciones actuales de estados actuales</a:t>
            </a:r>
          </a:p>
          <a:p>
            <a:pPr lvl="1"/>
            <a:r>
              <a:rPr lang="es-PA" dirty="0" smtClean="0"/>
              <a:t>Ignora historia</a:t>
            </a:r>
          </a:p>
          <a:p>
            <a:pPr lvl="1"/>
            <a:r>
              <a:rPr lang="es-PA" dirty="0" smtClean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Estos ambientes fallan catastróficamente</a:t>
            </a:r>
          </a:p>
          <a:p>
            <a:pPr lvl="2"/>
            <a:r>
              <a:rPr lang="es-PA" dirty="0" smtClean="0"/>
              <a:t>Tienen que ser </a:t>
            </a:r>
            <a:r>
              <a:rPr lang="es-PA" dirty="0" err="1" smtClean="0"/>
              <a:t>complentamente</a:t>
            </a:r>
            <a:r>
              <a:rPr lang="es-PA" dirty="0" smtClean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basado en modelos</a:t>
            </a:r>
          </a:p>
          <a:p>
            <a:pPr lvl="1"/>
            <a:r>
              <a:rPr lang="es-PA" dirty="0" smtClean="0"/>
              <a:t>Mantiene parte del estado previo internamente</a:t>
            </a:r>
          </a:p>
          <a:p>
            <a:pPr lvl="2"/>
            <a:r>
              <a:rPr lang="es-PA" dirty="0" smtClean="0"/>
              <a:t>Caso de freno de </a:t>
            </a:r>
            <a:r>
              <a:rPr lang="es-PA" dirty="0" err="1" smtClean="0"/>
              <a:t>vehiculo</a:t>
            </a:r>
            <a:r>
              <a:rPr lang="es-PA" dirty="0" smtClean="0"/>
              <a:t> si ve uno al frente</a:t>
            </a:r>
          </a:p>
          <a:p>
            <a:pPr lvl="1"/>
            <a:r>
              <a:rPr lang="es-PA" dirty="0" smtClean="0"/>
              <a:t>Necesitamos información de como evoluciona el ambiente</a:t>
            </a:r>
          </a:p>
          <a:p>
            <a:pPr lvl="1"/>
            <a:r>
              <a:rPr lang="es-PA" dirty="0" smtClean="0"/>
              <a:t>Como esta información afecta el ambiente</a:t>
            </a:r>
            <a:endParaRPr lang="es-PA" dirty="0"/>
          </a:p>
          <a:p>
            <a:pPr lvl="1"/>
            <a:r>
              <a:rPr lang="es-PA" dirty="0" smtClean="0"/>
              <a:t>Se puede realizar con información booleana o probabilística</a:t>
            </a:r>
          </a:p>
          <a:p>
            <a:pPr lvl="2"/>
            <a:r>
              <a:rPr lang="es-PA" dirty="0" smtClean="0"/>
              <a:t>Llamado modelo del entorno</a:t>
            </a:r>
          </a:p>
          <a:p>
            <a:pPr lvl="2"/>
            <a:r>
              <a:rPr lang="es-PA" dirty="0" smtClean="0"/>
              <a:t>En SDC podemos tomar una decisión de un universo parcialmente observable</a:t>
            </a:r>
          </a:p>
          <a:p>
            <a:pPr lvl="2"/>
            <a:r>
              <a:rPr lang="es-PA" dirty="0" smtClean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objetivos/metas</a:t>
            </a:r>
          </a:p>
          <a:p>
            <a:pPr lvl="1"/>
            <a:r>
              <a:rPr lang="es-PA" dirty="0" smtClean="0"/>
              <a:t>No es suficiente el estado actual para toma de decisiones</a:t>
            </a:r>
          </a:p>
          <a:p>
            <a:pPr lvl="1"/>
            <a:r>
              <a:rPr lang="es-PA" dirty="0" smtClean="0"/>
              <a:t>Combina el modelo con el objetivo</a:t>
            </a:r>
          </a:p>
          <a:p>
            <a:pPr lvl="1"/>
            <a:r>
              <a:rPr lang="es-PA" dirty="0" smtClean="0"/>
              <a:t>A veces es fácil:  El objetivo se cumple inmediatamente</a:t>
            </a:r>
          </a:p>
          <a:p>
            <a:pPr lvl="1"/>
            <a:r>
              <a:rPr lang="es-PA" dirty="0" smtClean="0"/>
              <a:t>A veces es difícil: necesitamos evaluar caminos para alcanzar el objetivo</a:t>
            </a:r>
          </a:p>
          <a:p>
            <a:r>
              <a:rPr lang="es-PA" dirty="0" smtClean="0"/>
              <a:t>Algoritmos de búsqueda y planificación (A*)</a:t>
            </a:r>
          </a:p>
          <a:p>
            <a:r>
              <a:rPr lang="es-PA" dirty="0" err="1" smtClean="0"/>
              <a:t>Evaluan</a:t>
            </a:r>
            <a:r>
              <a:rPr lang="es-PA" dirty="0" smtClean="0"/>
              <a:t> que pasará después</a:t>
            </a:r>
          </a:p>
          <a:p>
            <a:pPr lvl="1"/>
            <a:r>
              <a:rPr lang="es-PA" dirty="0" smtClean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utilidad</a:t>
            </a:r>
          </a:p>
          <a:p>
            <a:pPr lvl="1"/>
            <a:r>
              <a:rPr lang="es-PA" dirty="0" smtClean="0"/>
              <a:t>Los objetivos no son suficientes para generar IA de alto nivel</a:t>
            </a:r>
          </a:p>
          <a:p>
            <a:pPr lvl="1"/>
            <a:r>
              <a:rPr lang="es-PA" dirty="0" smtClean="0"/>
              <a:t>Miden el desempeño del agente</a:t>
            </a:r>
          </a:p>
          <a:p>
            <a:pPr lvl="2"/>
            <a:r>
              <a:rPr lang="es-PA" dirty="0" smtClean="0"/>
              <a:t>Que tan bien o mal lo hago</a:t>
            </a:r>
          </a:p>
          <a:p>
            <a:pPr lvl="2"/>
            <a:r>
              <a:rPr lang="es-PA" dirty="0" smtClean="0"/>
              <a:t>Bien o mal = utilidad</a:t>
            </a:r>
          </a:p>
          <a:p>
            <a:r>
              <a:rPr lang="es-PA" dirty="0" smtClean="0"/>
              <a:t>La función de utilidad es una medida del desempeño</a:t>
            </a:r>
          </a:p>
          <a:p>
            <a:pPr lvl="1"/>
            <a:r>
              <a:rPr lang="es-PA" dirty="0" smtClean="0"/>
              <a:t>En aspiradora:  optimizo para velocidad y carga eléctrica</a:t>
            </a:r>
          </a:p>
          <a:p>
            <a:pPr lvl="1"/>
            <a:r>
              <a:rPr lang="es-PA" dirty="0" smtClean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Aprendizaje</a:t>
            </a:r>
          </a:p>
          <a:p>
            <a:pPr lvl="1"/>
            <a:r>
              <a:rPr lang="es-PA" dirty="0" smtClean="0"/>
              <a:t>Alan Turing propone otro método de enseñar a la máquina a aprender</a:t>
            </a:r>
          </a:p>
          <a:p>
            <a:pPr lvl="1"/>
            <a:r>
              <a:rPr lang="es-PA" dirty="0" smtClean="0"/>
              <a:t>Actualmente es un método general de aprendizaje</a:t>
            </a:r>
          </a:p>
          <a:p>
            <a:pPr lvl="2"/>
            <a:r>
              <a:rPr lang="es-PA" dirty="0" smtClean="0"/>
              <a:t>Elemento de Aprendizaje</a:t>
            </a:r>
          </a:p>
          <a:p>
            <a:pPr lvl="3"/>
            <a:r>
              <a:rPr lang="es-PA" dirty="0" smtClean="0"/>
              <a:t>Hace mejoras</a:t>
            </a:r>
          </a:p>
          <a:p>
            <a:pPr lvl="2"/>
            <a:r>
              <a:rPr lang="es-PA" dirty="0" smtClean="0"/>
              <a:t>Elemento de Desempeño</a:t>
            </a:r>
          </a:p>
          <a:p>
            <a:pPr lvl="3"/>
            <a:r>
              <a:rPr lang="es-PA" dirty="0" smtClean="0"/>
              <a:t>Hace acciones</a:t>
            </a:r>
          </a:p>
          <a:p>
            <a:pPr lvl="2"/>
            <a:r>
              <a:rPr lang="es-PA" dirty="0" smtClean="0"/>
              <a:t>Crítico</a:t>
            </a:r>
          </a:p>
          <a:p>
            <a:pPr lvl="3"/>
            <a:r>
              <a:rPr lang="es-PA" dirty="0" smtClean="0"/>
              <a:t>El elemento de desempeño la usa</a:t>
            </a:r>
          </a:p>
          <a:p>
            <a:pPr lvl="2"/>
            <a:r>
              <a:rPr lang="es-PA" dirty="0" smtClean="0"/>
              <a:t>Generador de Problema</a:t>
            </a:r>
          </a:p>
          <a:p>
            <a:pPr lvl="3"/>
            <a:r>
              <a:rPr lang="es-PA" dirty="0" err="1" smtClean="0"/>
              <a:t>Accion</a:t>
            </a:r>
            <a:r>
              <a:rPr lang="es-PA" dirty="0" smtClean="0"/>
              <a:t> informativa</a:t>
            </a:r>
          </a:p>
          <a:p>
            <a:pPr lvl="3"/>
            <a:r>
              <a:rPr lang="es-PA" dirty="0" smtClean="0"/>
              <a:t>Podemos explorar</a:t>
            </a:r>
          </a:p>
          <a:p>
            <a:pPr lvl="3"/>
            <a:r>
              <a:rPr lang="es-PA" dirty="0" smtClean="0"/>
              <a:t>Tomara tiempo en llevar a nuevas alternativas a largo plazo</a:t>
            </a:r>
          </a:p>
          <a:p>
            <a:pPr lvl="1"/>
            <a:r>
              <a:rPr lang="es-PA" dirty="0" smtClean="0"/>
              <a:t>Se basa en recompensas</a:t>
            </a:r>
          </a:p>
          <a:p>
            <a:pPr lvl="2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Atómica</a:t>
            </a:r>
          </a:p>
          <a:p>
            <a:pPr lvl="2"/>
            <a:r>
              <a:rPr lang="es-PA" dirty="0" smtClean="0"/>
              <a:t>Mundo indivisible</a:t>
            </a:r>
          </a:p>
          <a:p>
            <a:pPr lvl="2"/>
            <a:r>
              <a:rPr lang="es-PA" dirty="0" smtClean="0"/>
              <a:t>Sin estructura interna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ir de un punto A </a:t>
            </a:r>
            <a:r>
              <a:rPr lang="es-PA" dirty="0" err="1" smtClean="0"/>
              <a:t>a</a:t>
            </a:r>
            <a:r>
              <a:rPr lang="es-PA" dirty="0" smtClean="0"/>
              <a:t> un punto B</a:t>
            </a:r>
          </a:p>
          <a:p>
            <a:pPr lvl="3"/>
            <a:r>
              <a:rPr lang="es-PA" dirty="0" smtClean="0"/>
              <a:t>HMM (</a:t>
            </a:r>
            <a:r>
              <a:rPr lang="es-PA" dirty="0" err="1" smtClean="0"/>
              <a:t>Hidden</a:t>
            </a:r>
            <a:r>
              <a:rPr lang="es-PA" dirty="0" smtClean="0"/>
              <a:t> 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Model</a:t>
            </a:r>
            <a:r>
              <a:rPr lang="es-PA" dirty="0" smtClean="0"/>
              <a:t>)</a:t>
            </a:r>
          </a:p>
          <a:p>
            <a:pPr lvl="3"/>
            <a:r>
              <a:rPr lang="es-PA" dirty="0" smtClean="0"/>
              <a:t>Búsqueda</a:t>
            </a:r>
          </a:p>
          <a:p>
            <a:pPr lvl="3"/>
            <a:r>
              <a:rPr lang="es-PA" dirty="0" smtClean="0"/>
              <a:t>Teoría de Juegos</a:t>
            </a:r>
          </a:p>
          <a:p>
            <a:pPr lvl="3"/>
            <a:r>
              <a:rPr lang="es-PA" dirty="0" smtClean="0"/>
              <a:t>MDP (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Decission</a:t>
            </a:r>
            <a:r>
              <a:rPr lang="es-PA" dirty="0" smtClean="0"/>
              <a:t> </a:t>
            </a:r>
            <a:r>
              <a:rPr lang="es-PA" dirty="0" err="1" smtClean="0"/>
              <a:t>Process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Factorizada</a:t>
            </a:r>
          </a:p>
          <a:p>
            <a:pPr lvl="2"/>
            <a:r>
              <a:rPr lang="es-PA" dirty="0" smtClean="0"/>
              <a:t>Divide en </a:t>
            </a:r>
            <a:r>
              <a:rPr lang="es-PA" dirty="0" err="1" smtClean="0"/>
              <a:t>varaibles</a:t>
            </a:r>
            <a:r>
              <a:rPr lang="es-PA" dirty="0" smtClean="0"/>
              <a:t> y atributos</a:t>
            </a:r>
          </a:p>
          <a:p>
            <a:pPr lvl="2"/>
            <a:r>
              <a:rPr lang="es-PA" dirty="0" smtClean="0"/>
              <a:t>Trabaja con grupos comunes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</a:t>
            </a:r>
            <a:r>
              <a:rPr lang="es-PA" dirty="0" err="1" smtClean="0"/>
              <a:t>Planificacion</a:t>
            </a:r>
            <a:r>
              <a:rPr lang="es-PA" dirty="0" smtClean="0"/>
              <a:t> de tareas</a:t>
            </a:r>
          </a:p>
          <a:p>
            <a:pPr lvl="2"/>
            <a:r>
              <a:rPr lang="es-PA" dirty="0" smtClean="0"/>
              <a:t>Redes bayesianas</a:t>
            </a:r>
          </a:p>
          <a:p>
            <a:pPr lvl="2"/>
            <a:r>
              <a:rPr lang="es-PA" dirty="0" smtClean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Estructurada</a:t>
            </a:r>
          </a:p>
          <a:p>
            <a:pPr lvl="2"/>
            <a:r>
              <a:rPr lang="es-PA" dirty="0" smtClean="0"/>
              <a:t>Relaciones de 1 a muchos</a:t>
            </a:r>
          </a:p>
          <a:p>
            <a:pPr lvl="2"/>
            <a:r>
              <a:rPr lang="es-PA" dirty="0" smtClean="0"/>
              <a:t>Relaciones de muchos a 1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Bases de datos</a:t>
            </a:r>
          </a:p>
          <a:p>
            <a:pPr lvl="2"/>
            <a:r>
              <a:rPr lang="es-PA" dirty="0" smtClean="0"/>
              <a:t>Modelos de primer orden probabilístico</a:t>
            </a:r>
          </a:p>
          <a:p>
            <a:pPr lvl="2"/>
            <a:r>
              <a:rPr lang="es-PA" dirty="0" smtClean="0"/>
              <a:t>NLP (Natural </a:t>
            </a:r>
            <a:r>
              <a:rPr lang="es-PA" dirty="0" err="1" smtClean="0"/>
              <a:t>Language</a:t>
            </a:r>
            <a:r>
              <a:rPr lang="es-PA" dirty="0" smtClean="0"/>
              <a:t> </a:t>
            </a:r>
            <a:r>
              <a:rPr lang="es-PA" dirty="0" err="1" smtClean="0"/>
              <a:t>Processing</a:t>
            </a:r>
            <a:r>
              <a:rPr lang="es-PA" smtClean="0"/>
              <a:t>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 smtClean="0"/>
              <a:t>Habra</a:t>
            </a:r>
            <a:r>
              <a:rPr lang="es-PA" dirty="0" smtClean="0"/>
              <a:t> </a:t>
            </a:r>
            <a:r>
              <a:rPr lang="es-PA" dirty="0" err="1" smtClean="0"/>
              <a:t>Quiz</a:t>
            </a:r>
            <a:r>
              <a:rPr lang="es-PA" dirty="0" smtClean="0"/>
              <a:t> en </a:t>
            </a:r>
            <a:r>
              <a:rPr lang="es-PA" dirty="0" err="1" smtClean="0"/>
              <a:t>Moodel</a:t>
            </a:r>
            <a:r>
              <a:rPr lang="es-PA" dirty="0" smtClean="0"/>
              <a:t> (se avisará)</a:t>
            </a:r>
          </a:p>
          <a:p>
            <a:r>
              <a:rPr lang="es-PA" dirty="0" smtClean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Anteriormente: Agentes por reflejo</a:t>
            </a:r>
          </a:p>
          <a:p>
            <a:pPr lvl="1"/>
            <a:r>
              <a:rPr lang="es-PA" dirty="0" smtClean="0"/>
              <a:t>Dificultad de operación en ambientes extensos</a:t>
            </a:r>
          </a:p>
          <a:p>
            <a:r>
              <a:rPr lang="es-PA" dirty="0" smtClean="0"/>
              <a:t>Agentes por objetivos</a:t>
            </a:r>
          </a:p>
          <a:p>
            <a:pPr lvl="1"/>
            <a:r>
              <a:rPr lang="es-PA" dirty="0" smtClean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 smtClean="0"/>
              <a:t>Aquí:</a:t>
            </a:r>
          </a:p>
          <a:p>
            <a:pPr lvl="1"/>
            <a:r>
              <a:rPr lang="es-PA" dirty="0" smtClean="0"/>
              <a:t>Agentes de resolución de problemas</a:t>
            </a:r>
          </a:p>
          <a:p>
            <a:pPr lvl="2"/>
            <a:r>
              <a:rPr lang="es-PA" dirty="0" smtClean="0"/>
              <a:t>Usan representaciones atómicas, observa el todo</a:t>
            </a:r>
          </a:p>
          <a:p>
            <a:pPr lvl="1"/>
            <a:r>
              <a:rPr lang="es-PA" dirty="0" smtClean="0"/>
              <a:t>Agentes de planificación</a:t>
            </a:r>
          </a:p>
          <a:p>
            <a:pPr lvl="2"/>
            <a:r>
              <a:rPr lang="es-PA" dirty="0" smtClean="0"/>
              <a:t>Factorizados o estructurados</a:t>
            </a:r>
          </a:p>
          <a:p>
            <a:pPr lvl="2"/>
            <a:r>
              <a:rPr lang="es-PA" dirty="0" smtClean="0"/>
              <a:t>Se empieza por problema y solución conocida</a:t>
            </a:r>
          </a:p>
          <a:p>
            <a:pPr lvl="1"/>
            <a:r>
              <a:rPr lang="es-PA" dirty="0" smtClean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ciudad Arad, Rumania</a:t>
            </a:r>
          </a:p>
          <a:p>
            <a:pPr lvl="1"/>
            <a:r>
              <a:rPr lang="es-PA" i="1" dirty="0"/>
              <a:t>Formulación del objetivo</a:t>
            </a:r>
            <a:r>
              <a:rPr lang="es-PA" i="1" dirty="0" smtClean="0"/>
              <a:t>!</a:t>
            </a:r>
            <a:endParaRPr lang="es-PA" dirty="0" smtClean="0"/>
          </a:p>
          <a:p>
            <a:pPr lvl="2"/>
            <a:r>
              <a:rPr lang="es-PA" dirty="0" smtClean="0"/>
              <a:t>El agente busca conocer, viajar, etc.</a:t>
            </a:r>
          </a:p>
          <a:p>
            <a:pPr lvl="2"/>
            <a:r>
              <a:rPr lang="es-PA" dirty="0" smtClean="0"/>
              <a:t>Problema de decisión complejo con pros y </a:t>
            </a:r>
            <a:r>
              <a:rPr lang="es-PA" dirty="0" err="1" smtClean="0"/>
              <a:t>cons</a:t>
            </a:r>
            <a:endParaRPr lang="es-PA" dirty="0" smtClean="0"/>
          </a:p>
          <a:p>
            <a:pPr lvl="2"/>
            <a:r>
              <a:rPr lang="es-PA" dirty="0" smtClean="0"/>
              <a:t>Con la limitación ahora de un tiquete de vuelo a Bucarest</a:t>
            </a:r>
          </a:p>
          <a:p>
            <a:pPr lvl="3"/>
            <a:r>
              <a:rPr lang="es-PA" dirty="0" smtClean="0"/>
              <a:t>Objetivo es ir a Bucarest</a:t>
            </a:r>
          </a:p>
          <a:p>
            <a:pPr lvl="1"/>
            <a:r>
              <a:rPr lang="es-PA" i="1" dirty="0" smtClean="0"/>
              <a:t>Formulación del problema!</a:t>
            </a:r>
          </a:p>
          <a:p>
            <a:pPr lvl="2"/>
            <a:r>
              <a:rPr lang="es-PA" dirty="0" smtClean="0"/>
              <a:t>Necesitamos pasos </a:t>
            </a:r>
            <a:r>
              <a:rPr lang="es-PA" dirty="0" err="1" smtClean="0"/>
              <a:t>internedios</a:t>
            </a:r>
            <a:r>
              <a:rPr lang="es-PA" dirty="0" smtClean="0"/>
              <a:t> al objetivo</a:t>
            </a:r>
          </a:p>
          <a:p>
            <a:pPr lvl="3"/>
            <a:r>
              <a:rPr lang="es-PA" dirty="0" smtClean="0"/>
              <a:t>El agente debe decidir como </a:t>
            </a:r>
            <a:r>
              <a:rPr lang="es-PA" dirty="0" err="1" smtClean="0"/>
              <a:t>actua</a:t>
            </a:r>
            <a:r>
              <a:rPr lang="es-PA" dirty="0" smtClean="0"/>
              <a:t> sobre estos</a:t>
            </a:r>
          </a:p>
          <a:p>
            <a:pPr lvl="3"/>
            <a:r>
              <a:rPr lang="es-PA" dirty="0" smtClean="0"/>
              <a:t>Debe ser un nivel de detalle macro y no como “avanzar 1 </a:t>
            </a:r>
            <a:r>
              <a:rPr lang="es-PA" dirty="0" err="1" smtClean="0"/>
              <a:t>pulg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Si el agente no tiene información del entorno </a:t>
            </a:r>
            <a:r>
              <a:rPr lang="es-PA" dirty="0" err="1" smtClean="0"/>
              <a:t>entonce</a:t>
            </a:r>
            <a:r>
              <a:rPr lang="es-PA" dirty="0" smtClean="0"/>
              <a:t> le queda actuar</a:t>
            </a:r>
          </a:p>
          <a:p>
            <a:pPr lvl="2"/>
            <a:r>
              <a:rPr lang="es-PA" dirty="0" smtClean="0"/>
              <a:t>Lo mejor es tener un mapa de antemano</a:t>
            </a:r>
          </a:p>
          <a:p>
            <a:pPr lvl="3"/>
            <a:r>
              <a:rPr lang="es-PA" dirty="0" smtClean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 smtClean="0"/>
              <a:t>Formulación del problema! </a:t>
            </a:r>
          </a:p>
          <a:p>
            <a:pPr lvl="1"/>
            <a:r>
              <a:rPr lang="es-PA" dirty="0" smtClean="0"/>
              <a:t>Entorno observable, sabe su estado actual</a:t>
            </a:r>
          </a:p>
          <a:p>
            <a:pPr lvl="1"/>
            <a:r>
              <a:rPr lang="es-PA" dirty="0" smtClean="0"/>
              <a:t>Ambiente discreto (acciones finitas) y conocido</a:t>
            </a:r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, cada acción tiene su recompensa</a:t>
            </a:r>
            <a:endParaRPr lang="es-PA" dirty="0"/>
          </a:p>
          <a:p>
            <a:r>
              <a:rPr lang="es-PA" i="1" dirty="0" smtClean="0"/>
              <a:t>Búsqueda:  Proceso de secuencias de…</a:t>
            </a:r>
          </a:p>
          <a:p>
            <a:r>
              <a:rPr lang="es-PA" i="1" dirty="0" smtClean="0"/>
              <a:t>…acciones que alcanza un</a:t>
            </a:r>
            <a:r>
              <a:rPr lang="es-PA" dirty="0" smtClean="0"/>
              <a:t> objetivo</a:t>
            </a:r>
          </a:p>
          <a:p>
            <a:pPr lvl="1"/>
            <a:r>
              <a:rPr lang="es-PA" dirty="0" smtClean="0"/>
              <a:t>Toma un problema y da solución basada tomando acciones</a:t>
            </a:r>
          </a:p>
          <a:p>
            <a:pPr lvl="2"/>
            <a:r>
              <a:rPr lang="es-PA" dirty="0" smtClean="0"/>
              <a:t>Formula, busca y ejecuta</a:t>
            </a:r>
            <a:r>
              <a:rPr lang="en-US" dirty="0"/>
              <a:t> </a:t>
            </a:r>
            <a:r>
              <a:rPr lang="en-US" dirty="0" err="1" smtClean="0"/>
              <a:t>ignorando</a:t>
            </a:r>
            <a:r>
              <a:rPr lang="en-US" dirty="0" smtClean="0"/>
              <a:t> las </a:t>
            </a:r>
            <a:r>
              <a:rPr lang="en-US" dirty="0" err="1" smtClean="0"/>
              <a:t>percepciones</a:t>
            </a:r>
            <a:endParaRPr lang="en-US" dirty="0" smtClean="0"/>
          </a:p>
          <a:p>
            <a:pPr lvl="3"/>
            <a:r>
              <a:rPr lang="es-PA" dirty="0" smtClean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Problemas bien definidos y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problema tiene las siguientes partes:</a:t>
            </a:r>
          </a:p>
          <a:p>
            <a:pPr lvl="1"/>
            <a:r>
              <a:rPr lang="es-PA" dirty="0" smtClean="0"/>
              <a:t>Espacio Estado que forma una gráfica</a:t>
            </a:r>
          </a:p>
          <a:p>
            <a:pPr lvl="2"/>
            <a:r>
              <a:rPr lang="es-PA" i="1" dirty="0" smtClean="0"/>
              <a:t>Estado inicial</a:t>
            </a:r>
          </a:p>
          <a:p>
            <a:pPr lvl="3"/>
            <a:r>
              <a:rPr lang="es-PA" dirty="0" smtClean="0"/>
              <a:t>En(Arad)</a:t>
            </a:r>
          </a:p>
          <a:p>
            <a:pPr lvl="2"/>
            <a:r>
              <a:rPr lang="es-PA" dirty="0" smtClean="0"/>
              <a:t>Descripción de las posibles </a:t>
            </a:r>
            <a:r>
              <a:rPr lang="es-PA" i="1" dirty="0" smtClean="0"/>
              <a:t>acciones</a:t>
            </a:r>
          </a:p>
          <a:p>
            <a:pPr lvl="3"/>
            <a:r>
              <a:rPr lang="es-PA" dirty="0" err="1" smtClean="0"/>
              <a:t>IrA</a:t>
            </a:r>
            <a:r>
              <a:rPr lang="es-PA" dirty="0" smtClean="0"/>
              <a:t>(Sibiu), </a:t>
            </a:r>
            <a:r>
              <a:rPr lang="es-PA" dirty="0" err="1" smtClean="0"/>
              <a:t>IrA</a:t>
            </a:r>
            <a:r>
              <a:rPr lang="es-PA" dirty="0" smtClean="0"/>
              <a:t>(</a:t>
            </a:r>
            <a:r>
              <a:rPr lang="es-PA" dirty="0" err="1" smtClean="0"/>
              <a:t>Zerind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Un modelo de acciones, </a:t>
            </a:r>
            <a:r>
              <a:rPr lang="es-PA" i="1" dirty="0" smtClean="0"/>
              <a:t>transición</a:t>
            </a:r>
          </a:p>
          <a:p>
            <a:pPr lvl="3"/>
            <a:r>
              <a:rPr lang="es-PA" i="1" dirty="0" smtClean="0"/>
              <a:t>RESULTADO(En(Arad), </a:t>
            </a:r>
            <a:r>
              <a:rPr lang="es-PA" i="1" dirty="0" err="1" smtClean="0"/>
              <a:t>IrA</a:t>
            </a:r>
            <a:r>
              <a:rPr lang="es-PA" i="1" dirty="0" smtClean="0"/>
              <a:t>(</a:t>
            </a:r>
            <a:r>
              <a:rPr lang="es-PA" i="1" dirty="0" err="1" smtClean="0"/>
              <a:t>Zerind</a:t>
            </a:r>
            <a:r>
              <a:rPr lang="es-PA" i="1" dirty="0" smtClean="0"/>
              <a:t>)) = En(</a:t>
            </a:r>
            <a:r>
              <a:rPr lang="es-PA" i="1" dirty="0" err="1" smtClean="0"/>
              <a:t>Zerind</a:t>
            </a:r>
            <a:r>
              <a:rPr lang="es-PA" i="1" dirty="0" smtClean="0"/>
              <a:t>)</a:t>
            </a:r>
          </a:p>
          <a:p>
            <a:pPr lvl="1"/>
            <a:r>
              <a:rPr lang="es-PA" dirty="0" smtClean="0"/>
              <a:t>Un camino del espacio estado y sus acciones</a:t>
            </a:r>
          </a:p>
          <a:p>
            <a:pPr lvl="1"/>
            <a:r>
              <a:rPr lang="es-PA" dirty="0" smtClean="0"/>
              <a:t>Prueba del objetivo y costo del camino</a:t>
            </a:r>
          </a:p>
          <a:p>
            <a:pPr lvl="2"/>
            <a:r>
              <a:rPr lang="es-PA" dirty="0" smtClean="0"/>
              <a:t>Determinar si se llegó a la solución</a:t>
            </a:r>
          </a:p>
          <a:p>
            <a:pPr lvl="3"/>
            <a:r>
              <a:rPr lang="es-PA" dirty="0" smtClean="0"/>
              <a:t>En(Bucarest)</a:t>
            </a:r>
          </a:p>
          <a:p>
            <a:pPr lvl="2"/>
            <a:r>
              <a:rPr lang="es-PA" dirty="0" smtClean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Formulamos el problema basado en un modelo (abstracción matemática)</a:t>
            </a:r>
          </a:p>
          <a:p>
            <a:pPr lvl="1"/>
            <a:r>
              <a:rPr lang="es-PA" dirty="0" smtClean="0"/>
              <a:t>Abstraemos acciones, </a:t>
            </a:r>
            <a:r>
              <a:rPr lang="es-PA" dirty="0" err="1" smtClean="0"/>
              <a:t>p.e</a:t>
            </a:r>
            <a:r>
              <a:rPr lang="es-PA" dirty="0" smtClean="0"/>
              <a:t>. calle mojada, gasolina, etc.</a:t>
            </a:r>
            <a:endParaRPr lang="es-PA" dirty="0"/>
          </a:p>
          <a:p>
            <a:r>
              <a:rPr lang="es-PA" dirty="0" smtClean="0"/>
              <a:t>Problema de juguete: ilustra </a:t>
            </a:r>
            <a:r>
              <a:rPr lang="es-PA" dirty="0" err="1" smtClean="0"/>
              <a:t>variso</a:t>
            </a:r>
            <a:r>
              <a:rPr lang="es-PA" dirty="0" smtClean="0"/>
              <a:t> problemas</a:t>
            </a:r>
          </a:p>
          <a:p>
            <a:r>
              <a:rPr lang="es-PA" dirty="0" smtClean="0"/>
              <a:t>Problema de mundo real: cuyas soluciones importan a la gente.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juguete</a:t>
            </a:r>
          </a:p>
          <a:p>
            <a:pPr lvl="1"/>
            <a:r>
              <a:rPr lang="es-PA" dirty="0" smtClean="0"/>
              <a:t>Estados</a:t>
            </a:r>
          </a:p>
          <a:p>
            <a:pPr lvl="2"/>
            <a:r>
              <a:rPr lang="es-PA" dirty="0" smtClean="0"/>
              <a:t>Localización del agente y suciedad: 2 x 2^2 = 8 acciones</a:t>
            </a:r>
          </a:p>
          <a:p>
            <a:pPr lvl="2"/>
            <a:r>
              <a:rPr lang="es-PA" dirty="0" smtClean="0"/>
              <a:t>n*2^n. n = locaciones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</a:t>
            </a:r>
            <a:r>
              <a:rPr lang="es-PA" dirty="0" err="1" smtClean="0"/>
              <a:t>Izq</a:t>
            </a:r>
            <a:r>
              <a:rPr lang="es-PA" dirty="0" smtClean="0"/>
              <a:t>, Der, succionar </a:t>
            </a:r>
          </a:p>
          <a:p>
            <a:pPr lvl="2"/>
            <a:r>
              <a:rPr lang="es-PA" dirty="0" smtClean="0"/>
              <a:t>[</a:t>
            </a:r>
            <a:r>
              <a:rPr lang="es-PA" dirty="0" err="1" smtClean="0"/>
              <a:t>Arriba,Abajo</a:t>
            </a:r>
            <a:r>
              <a:rPr lang="es-PA" dirty="0" smtClean="0"/>
              <a:t>] para un ambiente más complejo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Sin acción si estamos en los límites o un área </a:t>
            </a:r>
            <a:r>
              <a:rPr lang="es-PA" dirty="0" err="1" smtClean="0"/>
              <a:t>vacia</a:t>
            </a:r>
            <a:endParaRPr lang="es-PA" dirty="0" smtClean="0"/>
          </a:p>
          <a:p>
            <a:pPr lvl="1"/>
            <a:r>
              <a:rPr lang="es-PA" dirty="0" smtClean="0"/>
              <a:t>Prueba de objetivo: si los cuadrantes están limpios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fichas y 8 posiciones</a:t>
            </a:r>
          </a:p>
          <a:p>
            <a:pPr lvl="1"/>
            <a:r>
              <a:rPr lang="es-PA" dirty="0" smtClean="0"/>
              <a:t>Estados: donde se </a:t>
            </a:r>
            <a:r>
              <a:rPr lang="es-PA" dirty="0" err="1" smtClean="0"/>
              <a:t>encuentan</a:t>
            </a:r>
            <a:r>
              <a:rPr lang="es-PA" dirty="0" smtClean="0"/>
              <a:t> las fichas en el tablero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Arriba, Abajo, </a:t>
            </a:r>
            <a:r>
              <a:rPr lang="es-PA" dirty="0" err="1" smtClean="0"/>
              <a:t>Izq</a:t>
            </a:r>
            <a:r>
              <a:rPr lang="es-PA" dirty="0" smtClean="0"/>
              <a:t>, Der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 movemos el 5 a la derecha</a:t>
            </a:r>
          </a:p>
          <a:p>
            <a:pPr lvl="1"/>
            <a:r>
              <a:rPr lang="es-PA" dirty="0" smtClean="0"/>
              <a:t>Prueba de objetivo: </a:t>
            </a:r>
          </a:p>
          <a:p>
            <a:pPr lvl="2"/>
            <a:r>
              <a:rPr lang="es-PA" dirty="0" smtClean="0"/>
              <a:t>Probamos si llegamos al estado final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pPr lvl="1"/>
            <a:endParaRPr lang="es-PA" dirty="0"/>
          </a:p>
          <a:p>
            <a:r>
              <a:rPr lang="es-PA" dirty="0" smtClean="0"/>
              <a:t>Conocidos como NP-Complete</a:t>
            </a:r>
          </a:p>
          <a:p>
            <a:pPr lvl="1"/>
            <a:r>
              <a:rPr lang="es-PA" dirty="0" smtClean="0"/>
              <a:t>8 piezas = 9!/2 = 181,440 estados</a:t>
            </a:r>
          </a:p>
          <a:p>
            <a:pPr lvl="1"/>
            <a:r>
              <a:rPr lang="es-PA" dirty="0" smtClean="0"/>
              <a:t>15 piezas = 1.3 trillones de estados</a:t>
            </a:r>
          </a:p>
          <a:p>
            <a:pPr lvl="1"/>
            <a:r>
              <a:rPr lang="es-PA" dirty="0" smtClean="0"/>
              <a:t>24 piezas = 10^25 estados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las 8 reinas</a:t>
            </a:r>
          </a:p>
          <a:p>
            <a:pPr lvl="1"/>
            <a:r>
              <a:rPr lang="es-PA" dirty="0" smtClean="0"/>
              <a:t>Posicionarlas para que ninguna ataque a la otra</a:t>
            </a:r>
          </a:p>
          <a:p>
            <a:pPr lvl="2"/>
            <a:r>
              <a:rPr lang="es-PA" dirty="0" smtClean="0"/>
              <a:t>Solución incremental: añade una reina a cada acción</a:t>
            </a:r>
          </a:p>
          <a:p>
            <a:pPr lvl="2"/>
            <a:r>
              <a:rPr lang="es-PA" dirty="0" smtClean="0"/>
              <a:t>Formulación de estado completo: las 8 reinas en el juego</a:t>
            </a:r>
          </a:p>
          <a:p>
            <a:pPr lvl="1"/>
            <a:r>
              <a:rPr lang="es-PA" dirty="0" smtClean="0"/>
              <a:t>Estados: cualquier arreglo de 0 a 8 reinas</a:t>
            </a:r>
          </a:p>
          <a:p>
            <a:pPr lvl="1"/>
            <a:r>
              <a:rPr lang="es-PA" dirty="0" smtClean="0"/>
              <a:t>Estado inicial: nada en el tablero</a:t>
            </a:r>
          </a:p>
          <a:p>
            <a:pPr lvl="1"/>
            <a:r>
              <a:rPr lang="es-PA" dirty="0" smtClean="0"/>
              <a:t>Acciones: añadir una reina 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Retorna el tablero y sus reinas añadidas</a:t>
            </a:r>
          </a:p>
          <a:p>
            <a:pPr lvl="2"/>
            <a:r>
              <a:rPr lang="es-PA" dirty="0" smtClean="0"/>
              <a:t>1.8x10^14 posibilidades</a:t>
            </a:r>
          </a:p>
          <a:p>
            <a:pPr lvl="1"/>
            <a:r>
              <a:rPr lang="es-PA" dirty="0" smtClean="0"/>
              <a:t>Prueba de objetivo: 8 reinas posicionadas y no se ataquen</a:t>
            </a:r>
          </a:p>
          <a:p>
            <a:pPr marL="342900" lvl="1" indent="-342900"/>
            <a:r>
              <a:rPr lang="es-PA" dirty="0" smtClean="0"/>
              <a:t>Sin ataque, mejor formulación</a:t>
            </a:r>
            <a:endParaRPr lang="es-PA" dirty="0"/>
          </a:p>
          <a:p>
            <a:pPr lvl="1"/>
            <a:r>
              <a:rPr lang="es-PA" dirty="0" smtClean="0"/>
              <a:t>Estado: 0 a 8 reinas 1 por fila por columna</a:t>
            </a:r>
          </a:p>
          <a:p>
            <a:pPr lvl="1"/>
            <a:r>
              <a:rPr lang="es-PA" dirty="0" smtClean="0"/>
              <a:t>Acciones: al añadirse en el cuadro esta no ataca (1.8x10^14 -&gt; 2057, reducción de 10^400 estados)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</a:t>
            </a:r>
            <a:r>
              <a:rPr lang="es-PA" dirty="0" err="1" smtClean="0"/>
              <a:t>Knuth</a:t>
            </a:r>
            <a:endParaRPr lang="es-PA" dirty="0" smtClean="0"/>
          </a:p>
          <a:p>
            <a:pPr lvl="1"/>
            <a:r>
              <a:rPr lang="es-PA" dirty="0" smtClean="0"/>
              <a:t>Números mayores a 4 dan resultados enteros positivos para esta ecuación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Estados: números positivos</a:t>
            </a:r>
          </a:p>
          <a:p>
            <a:pPr lvl="1"/>
            <a:r>
              <a:rPr lang="es-PA" dirty="0" smtClean="0"/>
              <a:t>Estado inicial: 4</a:t>
            </a:r>
          </a:p>
          <a:p>
            <a:pPr lvl="1"/>
            <a:r>
              <a:rPr lang="es-PA" dirty="0" smtClean="0"/>
              <a:t>Acciones: aplicar factorial, raíz cuadrada y operación de redondeo</a:t>
            </a:r>
          </a:p>
          <a:p>
            <a:pPr lvl="1"/>
            <a:r>
              <a:rPr lang="es-PA" dirty="0" smtClean="0"/>
              <a:t>Modelo de Transición: Definición matemática de operaciones</a:t>
            </a:r>
          </a:p>
          <a:p>
            <a:pPr lvl="1"/>
            <a:r>
              <a:rPr lang="es-PA" dirty="0" smtClean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Ejemplo:  El número 620,448,401,733,239,439,360,000 es la expresión de 5 dado este problema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Los anteriores eran resolver por rutas encontradas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Problema de viaje por medio de una aerolínea</a:t>
            </a:r>
          </a:p>
          <a:p>
            <a:pPr lvl="1"/>
            <a:r>
              <a:rPr lang="es-PA" dirty="0" smtClean="0"/>
              <a:t>Estado: incluye la ubicación (aeropuerto,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Estado Inicial:  Especificada por la petición del usuario</a:t>
            </a:r>
          </a:p>
          <a:p>
            <a:pPr lvl="1"/>
            <a:r>
              <a:rPr lang="es-PA" dirty="0" smtClean="0"/>
              <a:t>Acciones:</a:t>
            </a:r>
          </a:p>
          <a:p>
            <a:pPr lvl="2"/>
            <a:r>
              <a:rPr lang="es-PA" dirty="0" smtClean="0"/>
              <a:t>Tomar el vuelo desde aquí</a:t>
            </a:r>
          </a:p>
          <a:p>
            <a:pPr lvl="2"/>
            <a:r>
              <a:rPr lang="es-PA" dirty="0" smtClean="0"/>
              <a:t>Cualquier clase</a:t>
            </a:r>
          </a:p>
          <a:p>
            <a:pPr lvl="2"/>
            <a:r>
              <a:rPr lang="es-PA" dirty="0" smtClean="0"/>
              <a:t>Antes de ‘x’ hora</a:t>
            </a:r>
          </a:p>
          <a:p>
            <a:pPr lvl="2"/>
            <a:r>
              <a:rPr lang="es-PA" dirty="0" smtClean="0"/>
              <a:t>Con tiempo en el aeropuerto por cualquier contratiempo</a:t>
            </a:r>
          </a:p>
          <a:p>
            <a:pPr lvl="1"/>
            <a:r>
              <a:rPr lang="es-PA" dirty="0" smtClean="0"/>
              <a:t>Modelo de transición:  el resultado de tomar el vuelo al destino y llegar a tiempo al otro.</a:t>
            </a:r>
          </a:p>
          <a:p>
            <a:pPr lvl="1"/>
            <a:r>
              <a:rPr lang="es-PA" dirty="0" smtClean="0"/>
              <a:t>Prueba de objetivo:  estar en el lugar final especificado</a:t>
            </a:r>
          </a:p>
          <a:p>
            <a:pPr lvl="1"/>
            <a:r>
              <a:rPr lang="es-PA" dirty="0" smtClean="0"/>
              <a:t>Costo del camino: dinero, tiempo, procedimientos de migración, millas, etc.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Problema de Turista</a:t>
            </a:r>
          </a:p>
          <a:p>
            <a:pPr lvl="2"/>
            <a:r>
              <a:rPr lang="es-PA" dirty="0" smtClean="0"/>
              <a:t>Se considera el sitio y sus ciudades </a:t>
            </a:r>
            <a:r>
              <a:rPr lang="es-PA" dirty="0" err="1" smtClean="0"/>
              <a:t>intermedas</a:t>
            </a:r>
            <a:endParaRPr lang="es-PA" dirty="0" smtClean="0"/>
          </a:p>
          <a:p>
            <a:pPr lvl="1"/>
            <a:r>
              <a:rPr lang="es-PA" dirty="0" smtClean="0"/>
              <a:t>Un vendedor que viaja</a:t>
            </a:r>
          </a:p>
          <a:p>
            <a:pPr lvl="2"/>
            <a:r>
              <a:rPr lang="es-PA" dirty="0" smtClean="0"/>
              <a:t>Cada ciudad debe ser visitada solo 1 vez</a:t>
            </a:r>
          </a:p>
          <a:p>
            <a:pPr lvl="2"/>
            <a:r>
              <a:rPr lang="es-PA" dirty="0" smtClean="0"/>
              <a:t>NP-</a:t>
            </a:r>
            <a:r>
              <a:rPr lang="es-PA" dirty="0" err="1" smtClean="0"/>
              <a:t>hard</a:t>
            </a:r>
            <a:endParaRPr lang="es-PA" dirty="0"/>
          </a:p>
          <a:p>
            <a:pPr lvl="1"/>
            <a:r>
              <a:rPr lang="es-PA" dirty="0" smtClean="0"/>
              <a:t>VLSI </a:t>
            </a:r>
            <a:r>
              <a:rPr lang="es-PA" dirty="0" err="1" smtClean="0"/>
              <a:t>layout</a:t>
            </a:r>
            <a:endParaRPr lang="es-PA" dirty="0" smtClean="0"/>
          </a:p>
          <a:p>
            <a:pPr lvl="2"/>
            <a:r>
              <a:rPr lang="es-PA" dirty="0" smtClean="0"/>
              <a:t>Conexión de componentes, menor tamaño</a:t>
            </a:r>
            <a:endParaRPr lang="es-PA" dirty="0"/>
          </a:p>
          <a:p>
            <a:pPr lvl="1"/>
            <a:r>
              <a:rPr lang="es-PA" dirty="0" smtClean="0"/>
              <a:t>Navegación de robot</a:t>
            </a:r>
          </a:p>
          <a:p>
            <a:pPr lvl="2"/>
            <a:r>
              <a:rPr lang="es-PA" dirty="0" smtClean="0"/>
              <a:t>Movernos en un espacio continuo</a:t>
            </a:r>
          </a:p>
          <a:p>
            <a:pPr lvl="2"/>
            <a:r>
              <a:rPr lang="es-PA" dirty="0" smtClean="0"/>
              <a:t>Movernos en un espacio 2D (robot diferencial</a:t>
            </a:r>
          </a:p>
          <a:p>
            <a:pPr lvl="1"/>
            <a:r>
              <a:rPr lang="es-PA" dirty="0" smtClean="0"/>
              <a:t>Secuencia de ensamblaje automática</a:t>
            </a:r>
          </a:p>
          <a:p>
            <a:pPr lvl="2"/>
            <a:r>
              <a:rPr lang="es-PA" dirty="0" smtClean="0"/>
              <a:t>Orden de ensamble de un equipo</a:t>
            </a:r>
          </a:p>
          <a:p>
            <a:pPr lvl="2"/>
            <a:r>
              <a:rPr lang="es-PA" dirty="0" smtClean="0"/>
              <a:t>Mala orden generada no generará un equipo</a:t>
            </a:r>
          </a:p>
          <a:p>
            <a:endParaRPr lang="es-PA" dirty="0" smtClean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Buscando para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Solucion</a:t>
            </a:r>
            <a:r>
              <a:rPr lang="es-PA" dirty="0" smtClean="0"/>
              <a:t>: secuencia de acciones posibles</a:t>
            </a:r>
          </a:p>
          <a:p>
            <a:r>
              <a:rPr lang="es-PA" dirty="0" smtClean="0"/>
              <a:t>Inicia por un árbol de búsqueda en un lugar raíz</a:t>
            </a:r>
          </a:p>
          <a:p>
            <a:pPr lvl="1"/>
            <a:r>
              <a:rPr lang="es-PA" dirty="0" smtClean="0"/>
              <a:t>Arad</a:t>
            </a:r>
          </a:p>
          <a:p>
            <a:r>
              <a:rPr lang="es-PA" dirty="0" smtClean="0"/>
              <a:t>Nodos: corresponde a los estados en el espacio estado</a:t>
            </a:r>
          </a:p>
          <a:p>
            <a:r>
              <a:rPr lang="es-PA" dirty="0" smtClean="0"/>
              <a:t>Cada estado es expandido generando nuevos estados</a:t>
            </a:r>
          </a:p>
          <a:p>
            <a:pPr lvl="1"/>
            <a:r>
              <a:rPr lang="es-PA" dirty="0" smtClean="0"/>
              <a:t>Nodos hijos: </a:t>
            </a:r>
            <a:r>
              <a:rPr lang="es-PA" dirty="0" err="1" smtClean="0"/>
              <a:t>Zerind</a:t>
            </a:r>
            <a:r>
              <a:rPr lang="es-PA" dirty="0" smtClean="0"/>
              <a:t>, Sibiu, </a:t>
            </a:r>
            <a:r>
              <a:rPr lang="es-PA" dirty="0" err="1" smtClean="0"/>
              <a:t>Timisoara</a:t>
            </a:r>
            <a:r>
              <a:rPr lang="es-PA" dirty="0" smtClean="0"/>
              <a:t> &lt;- Fronteras</a:t>
            </a:r>
          </a:p>
          <a:p>
            <a:pPr lvl="1"/>
            <a:r>
              <a:rPr lang="es-PA" dirty="0" smtClean="0"/>
              <a:t>Se prueba cada estado a ver la mejor solución</a:t>
            </a:r>
          </a:p>
          <a:p>
            <a:r>
              <a:rPr lang="es-PA" dirty="0" smtClean="0"/>
              <a:t>El proceso continua hasta encontrar solución</a:t>
            </a:r>
          </a:p>
          <a:p>
            <a:pPr lvl="1"/>
            <a:r>
              <a:rPr lang="es-PA" dirty="0" smtClean="0"/>
              <a:t>Note que podemos caer en un lazo al expandir </a:t>
            </a:r>
            <a:r>
              <a:rPr lang="es-PA" dirty="0" err="1" smtClean="0"/>
              <a:t>Sidiu</a:t>
            </a:r>
            <a:r>
              <a:rPr lang="es-PA" dirty="0" smtClean="0"/>
              <a:t> (Arad)</a:t>
            </a:r>
          </a:p>
          <a:p>
            <a:pPr lvl="2"/>
            <a:r>
              <a:rPr lang="es-PA" i="1" dirty="0"/>
              <a:t>El que olvida su pasado está condenado a repetirlo</a:t>
            </a:r>
            <a:r>
              <a:rPr lang="es-PA" i="1" dirty="0" smtClean="0"/>
              <a:t>!</a:t>
            </a:r>
          </a:p>
          <a:p>
            <a:pPr lvl="2"/>
            <a:r>
              <a:rPr lang="es-PA" dirty="0" smtClean="0"/>
              <a:t>Tenemos que tener una lista explorada y otra cerrada</a:t>
            </a:r>
          </a:p>
          <a:p>
            <a:pPr lvl="1"/>
            <a:r>
              <a:rPr lang="es-PA" dirty="0" smtClean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Algoritmos </a:t>
            </a:r>
            <a:r>
              <a:rPr lang="es-PA" dirty="0" err="1" smtClean="0"/>
              <a:t>Graph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y </a:t>
            </a:r>
            <a:r>
              <a:rPr lang="es-PA" dirty="0" err="1" smtClean="0"/>
              <a:t>Tree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Tree-Search</a:t>
            </a:r>
            <a:endParaRPr lang="es-PA" dirty="0" smtClean="0"/>
          </a:p>
          <a:p>
            <a:pPr lvl="1"/>
            <a:r>
              <a:rPr lang="es-PA" dirty="0" smtClean="0"/>
              <a:t>Estructura la data</a:t>
            </a:r>
          </a:p>
          <a:p>
            <a:pPr lvl="1"/>
            <a:r>
              <a:rPr lang="es-PA" dirty="0" smtClean="0"/>
              <a:t>Memoriza cada nodo expandido</a:t>
            </a:r>
          </a:p>
          <a:p>
            <a:pPr lvl="1"/>
            <a:r>
              <a:rPr lang="es-PA" dirty="0" smtClean="0"/>
              <a:t>Olvidamos un nuevo nodo que sea contenido</a:t>
            </a:r>
          </a:p>
          <a:p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Separa los lugares explorados y no explorado</a:t>
            </a:r>
          </a:p>
          <a:p>
            <a:pPr lvl="1"/>
            <a:r>
              <a:rPr lang="es-PA" dirty="0" smtClean="0"/>
              <a:t>Va 1 a 1 hasta encontrar solución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Infraestructura de Algoritmos de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Requieren de cierta estructura</a:t>
            </a:r>
          </a:p>
          <a:p>
            <a:r>
              <a:rPr lang="es-PA" dirty="0" smtClean="0"/>
              <a:t>Para cada árbol ‘n’, tenemos los siguientes componentes:</a:t>
            </a:r>
          </a:p>
          <a:p>
            <a:pPr lvl="1"/>
            <a:r>
              <a:rPr lang="es-PA" dirty="0" err="1" smtClean="0"/>
              <a:t>N.State</a:t>
            </a:r>
            <a:r>
              <a:rPr lang="es-PA" dirty="0" smtClean="0"/>
              <a:t>: el estado del nodo</a:t>
            </a:r>
          </a:p>
          <a:p>
            <a:pPr lvl="1"/>
            <a:r>
              <a:rPr lang="es-PA" dirty="0" err="1" smtClean="0"/>
              <a:t>N.Parent</a:t>
            </a:r>
            <a:r>
              <a:rPr lang="es-PA" dirty="0" smtClean="0"/>
              <a:t>: el nodo anterior (aquel que genero este)</a:t>
            </a:r>
          </a:p>
          <a:p>
            <a:pPr lvl="1"/>
            <a:r>
              <a:rPr lang="es-PA" dirty="0" err="1" smtClean="0"/>
              <a:t>N.Action</a:t>
            </a:r>
            <a:r>
              <a:rPr lang="es-PA" dirty="0" smtClean="0"/>
              <a:t>: la acción aplicada que generó el nodo</a:t>
            </a:r>
          </a:p>
          <a:p>
            <a:pPr lvl="1"/>
            <a:r>
              <a:rPr lang="es-PA" dirty="0" err="1" smtClean="0"/>
              <a:t>N.PathCost</a:t>
            </a:r>
            <a:r>
              <a:rPr lang="es-PA" dirty="0"/>
              <a:t> </a:t>
            </a:r>
            <a:r>
              <a:rPr lang="es-PA" dirty="0" smtClean="0"/>
              <a:t>o g(n): el costo de la acción</a:t>
            </a:r>
          </a:p>
          <a:p>
            <a:r>
              <a:rPr lang="es-PA" dirty="0" smtClean="0"/>
              <a:t>Necesitamos ubicar los nodos en </a:t>
            </a:r>
            <a:r>
              <a:rPr lang="es-PA" dirty="0" err="1" smtClean="0"/>
              <a:t>FIFOs</a:t>
            </a:r>
            <a:endParaRPr lang="es-PA" dirty="0" smtClean="0"/>
          </a:p>
          <a:p>
            <a:pPr lvl="1"/>
            <a:r>
              <a:rPr lang="es-PA" dirty="0" smtClean="0"/>
              <a:t>FIFO, LIFO, </a:t>
            </a:r>
            <a:r>
              <a:rPr lang="es-PA" dirty="0" err="1" smtClean="0"/>
              <a:t>priority</a:t>
            </a:r>
            <a:r>
              <a:rPr lang="es-PA" dirty="0" smtClean="0"/>
              <a:t> </a:t>
            </a:r>
            <a:r>
              <a:rPr lang="es-PA" dirty="0" err="1" smtClean="0"/>
              <a:t>queue</a:t>
            </a:r>
            <a:endParaRPr lang="es-PA" dirty="0" smtClean="0"/>
          </a:p>
          <a:p>
            <a:pPr lvl="1"/>
            <a:r>
              <a:rPr lang="es-PA" dirty="0" err="1" smtClean="0"/>
              <a:t>Empty</a:t>
            </a:r>
            <a:r>
              <a:rPr lang="es-PA" dirty="0" smtClean="0"/>
              <a:t>, </a:t>
            </a:r>
            <a:r>
              <a:rPr lang="es-PA" dirty="0" err="1" smtClean="0"/>
              <a:t>Push</a:t>
            </a:r>
            <a:r>
              <a:rPr lang="es-PA" dirty="0" smtClean="0"/>
              <a:t>, Pop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Midiendo el desempeño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¿Cómo elegirlos?</a:t>
            </a:r>
          </a:p>
          <a:p>
            <a:r>
              <a:rPr lang="es-PA" dirty="0" smtClean="0"/>
              <a:t>Por lo completo:  garantía de una solución</a:t>
            </a:r>
          </a:p>
          <a:p>
            <a:r>
              <a:rPr lang="es-PA" dirty="0" smtClean="0"/>
              <a:t>Óptimo: La estrategia debe definir una solución óptima</a:t>
            </a:r>
          </a:p>
          <a:p>
            <a:r>
              <a:rPr lang="es-PA" dirty="0" smtClean="0"/>
              <a:t>Tiempo de completar:  ¿Cuánto tarda para encontrar una solución?</a:t>
            </a:r>
          </a:p>
          <a:p>
            <a:r>
              <a:rPr lang="es-PA" dirty="0" smtClean="0"/>
              <a:t>Complejidad del espacio:  ¿Cuánta memoria es necesitada para completar la </a:t>
            </a:r>
            <a:r>
              <a:rPr lang="es-PA" dirty="0" err="1" smtClean="0"/>
              <a:t>búsq</a:t>
            </a:r>
            <a:r>
              <a:rPr lang="es-PA" dirty="0" smtClean="0"/>
              <a:t>.?</a:t>
            </a:r>
            <a:endParaRPr lang="es-PA" dirty="0"/>
          </a:p>
          <a:p>
            <a:r>
              <a:rPr lang="en-US" dirty="0"/>
              <a:t>|V | + |E</a:t>
            </a:r>
            <a:r>
              <a:rPr lang="en-US" dirty="0" smtClean="0"/>
              <a:t>|</a:t>
            </a:r>
          </a:p>
          <a:p>
            <a:pPr lvl="1"/>
            <a:r>
              <a:rPr lang="es-PA" dirty="0" smtClean="0"/>
              <a:t>V = Vértices de nodos, E = bordes</a:t>
            </a:r>
            <a:endParaRPr lang="es-PA" dirty="0"/>
          </a:p>
          <a:p>
            <a:r>
              <a:rPr lang="es-PA" dirty="0" smtClean="0"/>
              <a:t>Expresada en 3 partes</a:t>
            </a:r>
          </a:p>
          <a:p>
            <a:pPr lvl="1"/>
            <a:r>
              <a:rPr lang="es-PA" dirty="0" smtClean="0"/>
              <a:t>Factor de bifurcación: máximo número de sucesores</a:t>
            </a:r>
          </a:p>
          <a:p>
            <a:pPr lvl="1"/>
            <a:r>
              <a:rPr lang="es-PA" dirty="0" smtClean="0"/>
              <a:t>Profundidad (d): el objetivo más profundo del árbol</a:t>
            </a:r>
          </a:p>
          <a:p>
            <a:pPr lvl="1"/>
            <a:r>
              <a:rPr lang="es-PA" dirty="0" smtClean="0"/>
              <a:t>m: distancia máxima de cualquier camino</a:t>
            </a:r>
          </a:p>
          <a:p>
            <a:r>
              <a:rPr lang="es-PA" dirty="0" smtClean="0"/>
              <a:t>Una manera rápida de medir: </a:t>
            </a:r>
            <a:r>
              <a:rPr lang="es-PA" i="1" dirty="0" smtClean="0"/>
              <a:t>costo de búsqueda, o usar el costo total (</a:t>
            </a:r>
            <a:r>
              <a:rPr lang="es-PA" i="1" dirty="0" err="1" smtClean="0"/>
              <a:t>search</a:t>
            </a:r>
            <a:r>
              <a:rPr lang="es-PA" i="1" dirty="0" smtClean="0"/>
              <a:t> + </a:t>
            </a:r>
            <a:r>
              <a:rPr lang="es-PA" i="1" dirty="0" err="1" smtClean="0"/>
              <a:t>path</a:t>
            </a:r>
            <a:r>
              <a:rPr lang="es-PA" i="1" dirty="0" smtClean="0"/>
              <a:t>)</a:t>
            </a:r>
            <a:r>
              <a:rPr lang="es-PA" dirty="0" smtClean="0"/>
              <a:t>.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Estos algoritmos se llaman búsqueda ciega</a:t>
            </a:r>
          </a:p>
          <a:p>
            <a:pPr lvl="1"/>
            <a:r>
              <a:rPr lang="es-PA" dirty="0" smtClean="0"/>
              <a:t>Generan sucesores dados estados y objetivo</a:t>
            </a:r>
          </a:p>
          <a:p>
            <a:pPr lvl="1"/>
            <a:r>
              <a:rPr lang="es-PA" dirty="0" smtClean="0"/>
              <a:t>Los nodos son expandidos</a:t>
            </a:r>
            <a:endParaRPr lang="es-PA" dirty="0"/>
          </a:p>
          <a:p>
            <a:r>
              <a:rPr lang="es-PA" dirty="0" smtClean="0"/>
              <a:t>Búsqueda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El nodo raíz se expande primero</a:t>
            </a:r>
          </a:p>
          <a:p>
            <a:pPr lvl="1"/>
            <a:r>
              <a:rPr lang="es-PA" dirty="0" smtClean="0"/>
              <a:t>Luego los sucesores del nodo raíz</a:t>
            </a:r>
          </a:p>
          <a:p>
            <a:pPr lvl="1"/>
            <a:r>
              <a:rPr lang="es-PA" dirty="0" smtClean="0"/>
              <a:t>Luego los sucesores</a:t>
            </a:r>
          </a:p>
          <a:p>
            <a:pPr lvl="1"/>
            <a:r>
              <a:rPr lang="es-PA" dirty="0" smtClean="0"/>
              <a:t>Parecido al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Usa un FIFO en su frontera</a:t>
            </a:r>
          </a:p>
          <a:p>
            <a:pPr lvl="2"/>
            <a:r>
              <a:rPr lang="es-PA" dirty="0" smtClean="0"/>
              <a:t>Nuevos nodos entran al </a:t>
            </a:r>
            <a:r>
              <a:rPr lang="es-PA" dirty="0" err="1" smtClean="0"/>
              <a:t>fifo</a:t>
            </a:r>
            <a:endParaRPr lang="es-PA" dirty="0" smtClean="0"/>
          </a:p>
          <a:p>
            <a:pPr lvl="2"/>
            <a:r>
              <a:rPr lang="es-PA" dirty="0" smtClean="0"/>
              <a:t>Viejos nodos son expandidos primero</a:t>
            </a:r>
          </a:p>
          <a:p>
            <a:pPr lvl="1"/>
            <a:r>
              <a:rPr lang="es-PA" dirty="0" err="1" smtClean="0"/>
              <a:t>Graph-Search</a:t>
            </a:r>
            <a:r>
              <a:rPr lang="es-PA" dirty="0" smtClean="0"/>
              <a:t> aplica el objetivo en cada nodo, este no</a:t>
            </a:r>
          </a:p>
          <a:p>
            <a:pPr lvl="1"/>
            <a:r>
              <a:rPr lang="es-PA" dirty="0" smtClean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Breadth-first</a:t>
                </a:r>
                <a:r>
                  <a:rPr lang="es-PA" dirty="0" smtClean="0"/>
                  <a:t> </a:t>
                </a:r>
              </a:p>
              <a:p>
                <a:pPr lvl="1"/>
                <a:r>
                  <a:rPr lang="es-PA" dirty="0" smtClean="0"/>
                  <a:t>Completo: encontrará solución</a:t>
                </a:r>
              </a:p>
              <a:p>
                <a:pPr lvl="1"/>
                <a:r>
                  <a:rPr lang="es-PA" dirty="0" smtClean="0"/>
                  <a:t>Encontrará en nodos más profundos lo buscado</a:t>
                </a:r>
              </a:p>
              <a:p>
                <a:pPr lvl="1"/>
                <a:r>
                  <a:rPr lang="es-PA" dirty="0" smtClean="0"/>
                  <a:t>Se detendrá en la solución</a:t>
                </a:r>
              </a:p>
              <a:p>
                <a:pPr lvl="2"/>
                <a:r>
                  <a:rPr lang="es-PA" dirty="0" smtClean="0"/>
                  <a:t>Siempre expande el nodo más superficial</a:t>
                </a:r>
              </a:p>
              <a:p>
                <a:pPr lvl="2"/>
                <a:r>
                  <a:rPr lang="es-PA" dirty="0" smtClean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 smtClean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 smtClean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 smtClean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nodos en la frontera</a:t>
                </a:r>
              </a:p>
              <a:p>
                <a:r>
                  <a:rPr lang="es-PA" dirty="0" smtClean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Uniform-Cost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de menor costo g(n)</a:t>
                </a:r>
              </a:p>
              <a:p>
                <a:pPr lvl="1"/>
                <a:r>
                  <a:rPr lang="es-PA" dirty="0" smtClean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 smtClean="0"/>
                  <a:t>Otra diferencia vs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Prueba el objetivo del nodo a expandir</a:t>
                </a:r>
              </a:p>
              <a:p>
                <a:pPr lvl="2"/>
                <a:r>
                  <a:rPr lang="es-PA" dirty="0" smtClean="0"/>
                  <a:t>Puede no ser el camino óptimo</a:t>
                </a:r>
              </a:p>
              <a:p>
                <a:pPr lvl="1"/>
                <a:r>
                  <a:rPr lang="es-PA" dirty="0" smtClean="0"/>
                  <a:t>En caso para encontrar el mejor camino…</a:t>
                </a:r>
              </a:p>
              <a:p>
                <a:pPr lvl="2"/>
                <a:r>
                  <a:rPr lang="es-PA" dirty="0" smtClean="0"/>
                  <a:t>Se añade una prueba al nodo</a:t>
                </a:r>
              </a:p>
              <a:p>
                <a:r>
                  <a:rPr lang="es-PA" dirty="0" err="1" smtClean="0"/>
                  <a:t>Uniform-cost</a:t>
                </a:r>
                <a:r>
                  <a:rPr lang="es-PA" dirty="0" smtClean="0"/>
                  <a:t> siempre expando nodos de camino óptimo</a:t>
                </a:r>
              </a:p>
              <a:p>
                <a:pPr lvl="1"/>
                <a:r>
                  <a:rPr lang="es-PA" dirty="0" smtClean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C* es el costo óptimo</a:t>
                </a:r>
              </a:p>
              <a:p>
                <a:pPr lvl="1"/>
                <a:r>
                  <a:rPr lang="es-PA" dirty="0" smtClean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 smtClean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2"/>
                <a:r>
                  <a:rPr lang="es-PA" dirty="0" smtClean="0"/>
                  <a:t>En este caso es un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Depth-First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más profundo en la frontera</a:t>
                </a:r>
              </a:p>
              <a:p>
                <a:pPr lvl="1"/>
                <a:r>
                  <a:rPr lang="es-PA" dirty="0" smtClean="0"/>
                  <a:t>Hasta no haber sucesor</a:t>
                </a:r>
              </a:p>
              <a:p>
                <a:pPr lvl="1"/>
                <a:r>
                  <a:rPr lang="es-PA" dirty="0" smtClean="0"/>
                  <a:t>Es un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con LIFO</a:t>
                </a:r>
                <a:endParaRPr lang="es-PA" dirty="0"/>
              </a:p>
              <a:p>
                <a:r>
                  <a:rPr lang="es-PA" dirty="0" smtClean="0"/>
                  <a:t>Propiedades</a:t>
                </a:r>
              </a:p>
              <a:p>
                <a:pPr lvl="1"/>
                <a:r>
                  <a:rPr lang="es-PA" dirty="0" smtClean="0"/>
                  <a:t>En un modo de </a:t>
                </a:r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No vuelve a repetir los mismos estados redundantes</a:t>
                </a:r>
              </a:p>
              <a:p>
                <a:pPr lvl="2"/>
                <a:r>
                  <a:rPr lang="es-PA" dirty="0" smtClean="0"/>
                  <a:t>Expandirá cada nodo</a:t>
                </a:r>
              </a:p>
              <a:p>
                <a:pPr lvl="1"/>
                <a:r>
                  <a:rPr lang="es-PA" dirty="0" smtClean="0"/>
                  <a:t>En un modo </a:t>
                </a:r>
                <a:r>
                  <a:rPr lang="es-PA" dirty="0" err="1" smtClean="0"/>
                  <a:t>tree-search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Hará un </a:t>
                </a:r>
                <a:r>
                  <a:rPr lang="es-PA" dirty="0" err="1" smtClean="0"/>
                  <a:t>loop</a:t>
                </a:r>
                <a:r>
                  <a:rPr lang="es-PA" dirty="0" smtClean="0"/>
                  <a:t> infinito, recordar Arad-Sibiu-Arad</a:t>
                </a:r>
              </a:p>
              <a:p>
                <a:pPr lvl="2"/>
                <a:r>
                  <a:rPr lang="es-PA" dirty="0" smtClean="0"/>
                  <a:t>Se puede modificar para que verifique </a:t>
                </a:r>
              </a:p>
              <a:p>
                <a:r>
                  <a:rPr lang="es-PA" dirty="0" smtClean="0"/>
                  <a:t>Ambos algoritmos fallan en el problema de </a:t>
                </a:r>
                <a:r>
                  <a:rPr lang="es-PA" dirty="0" err="1" smtClean="0"/>
                  <a:t>Knuth</a:t>
                </a:r>
                <a:r>
                  <a:rPr lang="es-PA" dirty="0" smtClean="0"/>
                  <a:t>,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 aplicaría el factorial infinitamente</a:t>
                </a:r>
              </a:p>
              <a:p>
                <a:r>
                  <a:rPr lang="es-PA" dirty="0" smtClean="0"/>
                  <a:t>Ambas no son soluciones optimas</a:t>
                </a:r>
              </a:p>
              <a:p>
                <a:r>
                  <a:rPr lang="es-PA" dirty="0" smtClean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, m = máxima profundidad m &gt;&gt; b</a:t>
                </a:r>
              </a:p>
              <a:p>
                <a:r>
                  <a:rPr lang="es-PA" dirty="0" smtClean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Con </a:t>
                </a:r>
                <a:r>
                  <a:rPr lang="es-PA" dirty="0" err="1" smtClean="0"/>
                  <a:t>depht-search</a:t>
                </a:r>
                <a:r>
                  <a:rPr lang="es-PA" dirty="0" smtClean="0"/>
                  <a:t> la tabla de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a d = 16 tomaría 156kb solamente</a:t>
                </a:r>
              </a:p>
              <a:p>
                <a:r>
                  <a:rPr lang="es-PA" dirty="0" smtClean="0"/>
                  <a:t>Otra variante es el </a:t>
                </a:r>
                <a:r>
                  <a:rPr lang="es-PA" dirty="0" err="1" smtClean="0"/>
                  <a:t>backtrack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search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Solo un sucesor a la vez, O(m)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Depth-Limited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nodos a una </a:t>
                </a:r>
                <a:r>
                  <a:rPr lang="es-PA" dirty="0" err="1" smtClean="0"/>
                  <a:t>profunidad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Asume no sucesores luego de esto</a:t>
                </a:r>
              </a:p>
              <a:p>
                <a:pPr lvl="1"/>
                <a:r>
                  <a:rPr lang="es-PA" dirty="0" smtClean="0"/>
                  <a:t>Es incompleto </a:t>
                </a:r>
                <a:r>
                  <a:rPr lang="es-PA" i="1" dirty="0" smtClean="0"/>
                  <a:t>L &lt; d</a:t>
                </a:r>
              </a:p>
              <a:p>
                <a:pPr lvl="1"/>
                <a:r>
                  <a:rPr lang="es-PA" dirty="0" smtClean="0"/>
                  <a:t>No óptimo cuando L &gt; d</a:t>
                </a:r>
              </a:p>
              <a:p>
                <a:pPr lvl="1"/>
                <a:r>
                  <a:rPr lang="es-PA" dirty="0" smtClean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 smtClean="0"/>
              </a:p>
              <a:p>
                <a:pPr lvl="1"/>
                <a:r>
                  <a:rPr lang="es-PA" dirty="0" smtClean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Caso especial de </a:t>
                </a:r>
                <a:r>
                  <a:rPr lang="es-PA" dirty="0" err="1" smtClean="0"/>
                  <a:t>depht-first</a:t>
                </a:r>
                <a:endParaRPr lang="es-PA" dirty="0" smtClean="0"/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Posee dos retornos de fallo</a:t>
                </a:r>
              </a:p>
              <a:p>
                <a:pPr lvl="2"/>
                <a:r>
                  <a:rPr lang="es-PA" dirty="0" err="1" smtClean="0"/>
                  <a:t>Failure</a:t>
                </a:r>
                <a:r>
                  <a:rPr lang="es-PA" dirty="0"/>
                  <a:t> </a:t>
                </a:r>
                <a:r>
                  <a:rPr lang="es-PA" dirty="0" smtClean="0"/>
                  <a:t>y </a:t>
                </a:r>
                <a:r>
                  <a:rPr lang="es-PA" dirty="0" err="1" smtClean="0"/>
                  <a:t>cut</a:t>
                </a:r>
                <a:r>
                  <a:rPr lang="es-PA" dirty="0" smtClean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Deepining</a:t>
            </a:r>
            <a:r>
              <a:rPr lang="es-PA" dirty="0" smtClean="0"/>
              <a:t> </a:t>
            </a:r>
            <a:r>
              <a:rPr lang="es-PA" dirty="0" err="1" smtClean="0"/>
              <a:t>Depht-First</a:t>
            </a:r>
            <a:endParaRPr lang="es-PA" dirty="0" smtClean="0"/>
          </a:p>
          <a:p>
            <a:pPr lvl="1"/>
            <a:r>
              <a:rPr lang="es-PA" dirty="0" smtClean="0"/>
              <a:t>Método combinado del árbol de búsqueda </a:t>
            </a:r>
            <a:r>
              <a:rPr lang="es-PA" dirty="0" err="1" smtClean="0"/>
              <a:t>Depth-First</a:t>
            </a:r>
            <a:endParaRPr lang="es-PA" dirty="0" smtClean="0"/>
          </a:p>
          <a:p>
            <a:pPr lvl="2"/>
            <a:r>
              <a:rPr lang="es-PA" dirty="0" smtClean="0"/>
              <a:t>Incrementa el limite de 0 a 1 a 2 hasta el objetivo (d = l)</a:t>
            </a:r>
          </a:p>
          <a:p>
            <a:pPr lvl="2"/>
            <a:r>
              <a:rPr lang="es-PA" dirty="0" smtClean="0"/>
              <a:t>Combina lo mejor de </a:t>
            </a:r>
            <a:r>
              <a:rPr lang="es-PA" dirty="0" err="1" smtClean="0"/>
              <a:t>Depth-First</a:t>
            </a:r>
            <a:r>
              <a:rPr lang="es-PA" dirty="0" smtClean="0"/>
              <a:t> con </a:t>
            </a:r>
            <a:r>
              <a:rPr lang="es-PA" dirty="0" err="1" smtClean="0"/>
              <a:t>Breadth-First</a:t>
            </a:r>
            <a:endParaRPr lang="es-PA" dirty="0"/>
          </a:p>
          <a:p>
            <a:pPr lvl="3"/>
            <a:r>
              <a:rPr lang="es-PA" dirty="0" smtClean="0"/>
              <a:t>BF: completo en la manera de bifurcar, y optimo a un nodo no </a:t>
            </a:r>
            <a:r>
              <a:rPr lang="es-PA" dirty="0" err="1" smtClean="0"/>
              <a:t>decresciente</a:t>
            </a:r>
            <a:endParaRPr lang="es-PA" dirty="0" smtClean="0"/>
          </a:p>
          <a:p>
            <a:pPr lvl="1"/>
            <a:r>
              <a:rPr lang="es-PA" dirty="0" smtClean="0"/>
              <a:t>Total de Nodos: N(IDS) = (d)b + (d-1)b^2 + … + (1)</a:t>
            </a:r>
            <a:r>
              <a:rPr lang="es-PA" dirty="0" err="1" smtClean="0"/>
              <a:t>b^d</a:t>
            </a:r>
            <a:endParaRPr lang="es-PA" dirty="0"/>
          </a:p>
          <a:p>
            <a:pPr lvl="2"/>
            <a:r>
              <a:rPr lang="es-PA" dirty="0" smtClean="0"/>
              <a:t>Para b = 10 d = 5</a:t>
            </a:r>
          </a:p>
          <a:p>
            <a:pPr lvl="3"/>
            <a:r>
              <a:rPr lang="es-PA" dirty="0" smtClean="0"/>
              <a:t>N(IDS) = 50 + 400 + 3000 + 20000 + 100000 = 123450</a:t>
            </a:r>
            <a:endParaRPr lang="es-PA" dirty="0"/>
          </a:p>
          <a:p>
            <a:pPr lvl="3"/>
            <a:r>
              <a:rPr lang="es-PA" dirty="0" smtClean="0"/>
              <a:t>N(BFS) = 10 + 100 + 1000 + 10000 + 100000 = 111,110</a:t>
            </a:r>
          </a:p>
          <a:p>
            <a:pPr lvl="1"/>
            <a:r>
              <a:rPr lang="es-PA" dirty="0" smtClean="0"/>
              <a:t>Es análogo 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2"/>
            <a:r>
              <a:rPr lang="es-PA" dirty="0" smtClean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Bidireccional</a:t>
                </a:r>
              </a:p>
              <a:p>
                <a:pPr lvl="1"/>
                <a:r>
                  <a:rPr lang="es-PA" dirty="0" smtClean="0"/>
                  <a:t>Corre dos búsquedas simultaneas</a:t>
                </a:r>
              </a:p>
              <a:p>
                <a:pPr lvl="2"/>
                <a:r>
                  <a:rPr lang="es-PA" dirty="0" smtClean="0"/>
                  <a:t>Estado Inicial -&gt; objetivo</a:t>
                </a:r>
              </a:p>
              <a:p>
                <a:pPr lvl="2"/>
                <a:r>
                  <a:rPr lang="es-PA" dirty="0" smtClean="0"/>
                  <a:t>Objetivo -&gt; Estado Inicial</a:t>
                </a:r>
              </a:p>
              <a:p>
                <a:pPr lvl="2"/>
                <a:r>
                  <a:rPr lang="es-PA" dirty="0" smtClean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Reemplaza la prueba de objetivo = solución</a:t>
                </a:r>
              </a:p>
              <a:p>
                <a:pPr lvl="2"/>
                <a:r>
                  <a:rPr lang="es-PA" dirty="0" smtClean="0"/>
                  <a:t>¿Dónde se intersectan las búsquedas?, </a:t>
                </a:r>
                <a:r>
                  <a:rPr lang="es-PA" dirty="0" err="1" smtClean="0"/>
                  <a:t>ejm</a:t>
                </a:r>
                <a:r>
                  <a:rPr lang="es-PA" dirty="0" smtClean="0"/>
                  <a:t>. a d = 6, </a:t>
                </a:r>
                <a:r>
                  <a:rPr lang="es-PA" dirty="0" err="1" smtClean="0"/>
                  <a:t>solucina</a:t>
                </a:r>
                <a:r>
                  <a:rPr lang="es-PA" dirty="0" smtClean="0"/>
                  <a:t> a d = 3</a:t>
                </a:r>
              </a:p>
              <a:p>
                <a:pPr lvl="2"/>
                <a:r>
                  <a:rPr lang="es-PA" dirty="0" smtClean="0"/>
                  <a:t>O cada vez que se expande un nodo</a:t>
                </a:r>
              </a:p>
              <a:p>
                <a:pPr lvl="1"/>
                <a:r>
                  <a:rPr lang="es-PA" b="0" dirty="0" smtClean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Comparando Estrategias Uniformes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8682</TotalTime>
  <Words>10288</Words>
  <Application>Microsoft Office PowerPoint</Application>
  <PresentationFormat>Panorámica</PresentationFormat>
  <Paragraphs>1696</Paragraphs>
  <Slides>145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145</vt:i4>
      </vt:variant>
    </vt:vector>
  </HeadingPairs>
  <TitlesOfParts>
    <vt:vector size="152" baseType="lpstr">
      <vt:lpstr>Arial</vt:lpstr>
      <vt:lpstr>Cambria Math</vt:lpstr>
      <vt:lpstr>Century Gothic</vt:lpstr>
      <vt:lpstr>helvetica neue</vt:lpstr>
      <vt:lpstr>Symbol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Presentación de PowerPoint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Inteligencia Artificial – Buen Comportamiento</vt:lpstr>
      <vt:lpstr>Presentación de PowerPoint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Presentación de PowerPoint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Presentación de PowerPoint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503</cp:revision>
  <dcterms:created xsi:type="dcterms:W3CDTF">2018-02-28T08:20:25Z</dcterms:created>
  <dcterms:modified xsi:type="dcterms:W3CDTF">2019-11-07T20:41:20Z</dcterms:modified>
</cp:coreProperties>
</file>